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ppt/tags/tag20.xml" ContentType="application/vnd.openxmlformats-officedocument.presentationml.tags+xml"/>
  <Override PartName="/ppt/notesSlides/notesSlide13.xml" ContentType="application/vnd.openxmlformats-officedocument.presentationml.notesSlide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notesSlides/notesSlide15.xml" ContentType="application/vnd.openxmlformats-officedocument.presentationml.notesSlide+xml"/>
  <Override PartName="/ppt/tags/tag23.xml" ContentType="application/vnd.openxmlformats-officedocument.presentationml.tags+xml"/>
  <Override PartName="/ppt/notesSlides/notesSlide16.xml" ContentType="application/vnd.openxmlformats-officedocument.presentationml.notesSlide+xml"/>
  <Override PartName="/ppt/tags/tag24.xml" ContentType="application/vnd.openxmlformats-officedocument.presentationml.tags+xml"/>
  <Override PartName="/ppt/notesSlides/notesSlide17.xml" ContentType="application/vnd.openxmlformats-officedocument.presentationml.notesSlide+xml"/>
  <Override PartName="/ppt/tags/tag25.xml" ContentType="application/vnd.openxmlformats-officedocument.presentationml.tags+xml"/>
  <Override PartName="/ppt/notesSlides/notesSlide18.xml" ContentType="application/vnd.openxmlformats-officedocument.presentationml.notesSlide+xml"/>
  <Override PartName="/ppt/tags/tag26.xml" ContentType="application/vnd.openxmlformats-officedocument.presentationml.tags+xml"/>
  <Override PartName="/ppt/notesSlides/notesSlide19.xml" ContentType="application/vnd.openxmlformats-officedocument.presentationml.notesSlide+xml"/>
  <Override PartName="/ppt/tags/tag27.xml" ContentType="application/vnd.openxmlformats-officedocument.presentationml.tags+xml"/>
  <Override PartName="/ppt/notesSlides/notesSlide20.xml" ContentType="application/vnd.openxmlformats-officedocument.presentationml.notesSlide+xml"/>
  <Override PartName="/ppt/tags/tag28.xml" ContentType="application/vnd.openxmlformats-officedocument.presentationml.tags+xml"/>
  <Override PartName="/ppt/notesSlides/notesSlide21.xml" ContentType="application/vnd.openxmlformats-officedocument.presentationml.notesSlide+xml"/>
  <Override PartName="/ppt/tags/tag29.xml" ContentType="application/vnd.openxmlformats-officedocument.presentationml.tags+xml"/>
  <Override PartName="/ppt/notesSlides/notesSlide2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3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4.xml" ContentType="application/vnd.openxmlformats-officedocument.presentationml.notesSlide+xml"/>
  <Override PartName="/ppt/tags/tag40.xml" ContentType="application/vnd.openxmlformats-officedocument.presentationml.tags+xml"/>
  <Override PartName="/ppt/notesSlides/notesSlide25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6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7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8.xml" ContentType="application/vnd.openxmlformats-officedocument.presentationml.notesSlide+xml"/>
  <Override PartName="/ppt/tags/tag54.xml" ContentType="application/vnd.openxmlformats-officedocument.presentationml.tags+xml"/>
  <Override PartName="/ppt/notesSlides/notesSlide29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30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31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32.xml" ContentType="application/vnd.openxmlformats-officedocument.presentationml.notesSlide+xml"/>
  <Override PartName="/ppt/tags/tag64.xml" ContentType="application/vnd.openxmlformats-officedocument.presentationml.tags+xml"/>
  <Override PartName="/ppt/notesSlides/notesSlide33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34.xml" ContentType="application/vnd.openxmlformats-officedocument.presentationml.notesSlide+xml"/>
  <Override PartName="/ppt/tags/tag67.xml" ContentType="application/vnd.openxmlformats-officedocument.presentationml.tags+xml"/>
  <Override PartName="/ppt/notesSlides/notesSlide35.xml" ContentType="application/vnd.openxmlformats-officedocument.presentationml.notesSlide+xml"/>
  <Override PartName="/ppt/tags/tag68.xml" ContentType="application/vnd.openxmlformats-officedocument.presentationml.tags+xml"/>
  <Override PartName="/ppt/notesSlides/notesSlide36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37.xml" ContentType="application/vnd.openxmlformats-officedocument.presentationml.notesSlide+xml"/>
  <Override PartName="/ppt/tags/tag72.xml" ContentType="application/vnd.openxmlformats-officedocument.presentationml.tags+xml"/>
  <Override PartName="/ppt/notesSlides/notesSlide38.xml" ContentType="application/vnd.openxmlformats-officedocument.presentationml.notesSlide+xml"/>
  <Override PartName="/ppt/tags/tag73.xml" ContentType="application/vnd.openxmlformats-officedocument.presentationml.tags+xml"/>
  <Override PartName="/ppt/notesSlides/notesSlide39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40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41.xml" ContentType="application/vnd.openxmlformats-officedocument.presentationml.notesSlide+xml"/>
  <Override PartName="/ppt/tags/tag79.xml" ContentType="application/vnd.openxmlformats-officedocument.presentationml.tags+xml"/>
  <Override PartName="/ppt/notesSlides/notesSlide42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43.xml" ContentType="application/vnd.openxmlformats-officedocument.presentationml.notesSlide+xml"/>
  <Override PartName="/ppt/tags/tag82.xml" ContentType="application/vnd.openxmlformats-officedocument.presentationml.tags+xml"/>
  <Override PartName="/ppt/notesSlides/notesSlide44.xml" ContentType="application/vnd.openxmlformats-officedocument.presentationml.notesSlide+xml"/>
  <Override PartName="/ppt/tags/tag83.xml" ContentType="application/vnd.openxmlformats-officedocument.presentationml.tags+xml"/>
  <Override PartName="/ppt/notesSlides/notesSlide45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46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47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48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49.xml" ContentType="application/vnd.openxmlformats-officedocument.presentationml.notesSlide+xml"/>
  <Override PartName="/ppt/tags/tag94.xml" ContentType="application/vnd.openxmlformats-officedocument.presentationml.tags+xml"/>
  <Override PartName="/ppt/notesSlides/notesSlide50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51.xml" ContentType="application/vnd.openxmlformats-officedocument.presentationml.notesSlide+xml"/>
  <Override PartName="/ppt/tags/tag97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54.xml" ContentType="application/vnd.openxmlformats-officedocument.presentationml.notesSlide+xml"/>
  <Override PartName="/ppt/tags/tag100.xml" ContentType="application/vnd.openxmlformats-officedocument.presentationml.tags+xml"/>
  <Override PartName="/ppt/notesSlides/notesSlide55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56.xml" ContentType="application/vnd.openxmlformats-officedocument.presentationml.notesSlide+xml"/>
  <Override PartName="/ppt/tags/tag103.xml" ContentType="application/vnd.openxmlformats-officedocument.presentationml.tags+xml"/>
  <Override PartName="/ppt/notesSlides/notesSlide57.xml" ContentType="application/vnd.openxmlformats-officedocument.presentationml.notesSlide+xml"/>
  <Override PartName="/ppt/tags/tag104.xml" ContentType="application/vnd.openxmlformats-officedocument.presentationml.tags+xml"/>
  <Override PartName="/ppt/notesSlides/notesSlide58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59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60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61.xml" ContentType="application/vnd.openxmlformats-officedocument.presentationml.notesSlide+xml"/>
  <Override PartName="/ppt/tags/tag112.xml" ContentType="application/vnd.openxmlformats-officedocument.presentationml.tags+xml"/>
  <Override PartName="/ppt/notesSlides/notesSlide62.xml" ContentType="application/vnd.openxmlformats-officedocument.presentationml.notesSlide+xml"/>
  <Override PartName="/ppt/tags/tag113.xml" ContentType="application/vnd.openxmlformats-officedocument.presentationml.tags+xml"/>
  <Override PartName="/ppt/notesSlides/notesSlide63.xml" ContentType="application/vnd.openxmlformats-officedocument.presentationml.notesSlide+xml"/>
  <Override PartName="/ppt/tags/tag114.xml" ContentType="application/vnd.openxmlformats-officedocument.presentationml.tags+xml"/>
  <Override PartName="/ppt/notesSlides/notesSlide64.xml" ContentType="application/vnd.openxmlformats-officedocument.presentationml.notesSlide+xml"/>
  <Override PartName="/ppt/tags/tag115.xml" ContentType="application/vnd.openxmlformats-officedocument.presentationml.tags+xml"/>
  <Override PartName="/ppt/notesSlides/notesSlide65.xml" ContentType="application/vnd.openxmlformats-officedocument.presentationml.notesSlide+xml"/>
  <Override PartName="/ppt/tags/tag116.xml" ContentType="application/vnd.openxmlformats-officedocument.presentationml.tags+xml"/>
  <Override PartName="/ppt/notesSlides/notesSlide66.xml" ContentType="application/vnd.openxmlformats-officedocument.presentationml.notesSlide+xml"/>
  <Override PartName="/ppt/tags/tag117.xml" ContentType="application/vnd.openxmlformats-officedocument.presentationml.tags+xml"/>
  <Override PartName="/ppt/notesSlides/notesSlide67.xml" ContentType="application/vnd.openxmlformats-officedocument.presentationml.notesSlide+xml"/>
  <Override PartName="/ppt/tags/tag118.xml" ContentType="application/vnd.openxmlformats-officedocument.presentationml.tags+xml"/>
  <Override PartName="/ppt/notesSlides/notesSlide68.xml" ContentType="application/vnd.openxmlformats-officedocument.presentationml.notesSlide+xml"/>
  <Override PartName="/ppt/tags/tag119.xml" ContentType="application/vnd.openxmlformats-officedocument.presentationml.tags+xml"/>
  <Override PartName="/ppt/notesSlides/notesSlide69.xml" ContentType="application/vnd.openxmlformats-officedocument.presentationml.notesSlide+xml"/>
  <Override PartName="/ppt/tags/tag120.xml" ContentType="application/vnd.openxmlformats-officedocument.presentationml.tags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386" r:id="rId2"/>
    <p:sldId id="814" r:id="rId3"/>
    <p:sldId id="1275" r:id="rId4"/>
    <p:sldId id="1274" r:id="rId5"/>
    <p:sldId id="1533" r:id="rId6"/>
    <p:sldId id="1534" r:id="rId7"/>
    <p:sldId id="1535" r:id="rId8"/>
    <p:sldId id="1709" r:id="rId9"/>
    <p:sldId id="1705" r:id="rId10"/>
    <p:sldId id="1706" r:id="rId11"/>
    <p:sldId id="1707" r:id="rId12"/>
    <p:sldId id="1708" r:id="rId13"/>
    <p:sldId id="1238" r:id="rId14"/>
    <p:sldId id="1537" r:id="rId15"/>
    <p:sldId id="1538" r:id="rId16"/>
    <p:sldId id="1540" r:id="rId17"/>
    <p:sldId id="1541" r:id="rId18"/>
    <p:sldId id="1542" r:id="rId19"/>
    <p:sldId id="1543" r:id="rId20"/>
    <p:sldId id="1712" r:id="rId21"/>
    <p:sldId id="1544" r:id="rId22"/>
    <p:sldId id="1545" r:id="rId23"/>
    <p:sldId id="1546" r:id="rId24"/>
    <p:sldId id="1711" r:id="rId25"/>
    <p:sldId id="1713" r:id="rId26"/>
    <p:sldId id="1714" r:id="rId27"/>
    <p:sldId id="1717" r:id="rId28"/>
    <p:sldId id="1716" r:id="rId29"/>
    <p:sldId id="1718" r:id="rId30"/>
    <p:sldId id="1715" r:id="rId31"/>
    <p:sldId id="1719" r:id="rId32"/>
    <p:sldId id="1548" r:id="rId33"/>
    <p:sldId id="1720" r:id="rId34"/>
    <p:sldId id="1721" r:id="rId35"/>
    <p:sldId id="1626" r:id="rId36"/>
    <p:sldId id="1722" r:id="rId37"/>
    <p:sldId id="1723" r:id="rId38"/>
    <p:sldId id="1751" r:id="rId39"/>
    <p:sldId id="1724" r:id="rId40"/>
    <p:sldId id="1725" r:id="rId41"/>
    <p:sldId id="1726" r:id="rId42"/>
    <p:sldId id="1727" r:id="rId43"/>
    <p:sldId id="1729" r:id="rId44"/>
    <p:sldId id="1750" r:id="rId45"/>
    <p:sldId id="1728" r:id="rId46"/>
    <p:sldId id="1730" r:id="rId47"/>
    <p:sldId id="1731" r:id="rId48"/>
    <p:sldId id="1732" r:id="rId49"/>
    <p:sldId id="1733" r:id="rId50"/>
    <p:sldId id="1734" r:id="rId51"/>
    <p:sldId id="1735" r:id="rId52"/>
    <p:sldId id="1752" r:id="rId53"/>
    <p:sldId id="1736" r:id="rId54"/>
    <p:sldId id="1737" r:id="rId55"/>
    <p:sldId id="1738" r:id="rId56"/>
    <p:sldId id="1739" r:id="rId57"/>
    <p:sldId id="1753" r:id="rId58"/>
    <p:sldId id="1740" r:id="rId59"/>
    <p:sldId id="1741" r:id="rId60"/>
    <p:sldId id="1742" r:id="rId61"/>
    <p:sldId id="1743" r:id="rId62"/>
    <p:sldId id="1744" r:id="rId63"/>
    <p:sldId id="1754" r:id="rId64"/>
    <p:sldId id="1745" r:id="rId65"/>
    <p:sldId id="1746" r:id="rId66"/>
    <p:sldId id="1747" r:id="rId67"/>
    <p:sldId id="1755" r:id="rId68"/>
    <p:sldId id="1748" r:id="rId69"/>
    <p:sldId id="1749" r:id="rId70"/>
    <p:sldId id="757" r:id="rId7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Brake" initials="JB" lastIdx="2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63" autoAdjust="0"/>
    <p:restoredTop sz="90879" autoAdjust="0"/>
  </p:normalViewPr>
  <p:slideViewPr>
    <p:cSldViewPr>
      <p:cViewPr varScale="1">
        <p:scale>
          <a:sx n="73" d="100"/>
          <a:sy n="73" d="100"/>
        </p:scale>
        <p:origin x="151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92" d="100"/>
          <a:sy n="192" d="100"/>
        </p:scale>
        <p:origin x="15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58DC7-2DB0-F743-B206-666BD2CB356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B4F19-52D0-CA4D-A6ED-ADA89533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36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0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56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38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83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18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46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46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62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4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03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8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83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80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75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81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18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51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05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314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76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25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86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42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849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614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82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73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27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663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927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94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98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957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236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947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026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47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687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675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529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802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70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29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990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563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823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453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734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587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260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405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970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240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57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560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489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940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506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831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93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633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411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517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75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50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111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70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33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54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09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B95755-7905-5D42-BBB8-DA95748EB582}"/>
              </a:ext>
            </a:extLst>
          </p:cNvPr>
          <p:cNvSpPr/>
          <p:nvPr userDrawn="1"/>
        </p:nvSpPr>
        <p:spPr>
          <a:xfrm>
            <a:off x="154744" y="126608"/>
            <a:ext cx="8820443" cy="6594867"/>
          </a:xfrm>
          <a:prstGeom prst="roundRect">
            <a:avLst/>
          </a:prstGeom>
          <a:solidFill>
            <a:srgbClr val="EEA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609159-D48E-F349-B256-DB7D17048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1686"/>
            <a:ext cx="7886700" cy="49952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B5FEFB-3CBA-0746-B65C-AC24D8B7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CCF0AD-1768-4647-8DA0-B0101BAFB7A9}"/>
              </a:ext>
            </a:extLst>
          </p:cNvPr>
          <p:cNvSpPr/>
          <p:nvPr userDrawn="1"/>
        </p:nvSpPr>
        <p:spPr>
          <a:xfrm>
            <a:off x="166255" y="6356354"/>
            <a:ext cx="8811489" cy="337610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943E0AD-46FE-A640-B37A-D239E4671D92}"/>
              </a:ext>
            </a:extLst>
          </p:cNvPr>
          <p:cNvSpPr/>
          <p:nvPr userDrawn="1"/>
        </p:nvSpPr>
        <p:spPr>
          <a:xfrm>
            <a:off x="166255" y="148248"/>
            <a:ext cx="8811490" cy="689952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E3C682F-29F2-4FB8-9CC4-2ADC3CAD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7650" y="6324600"/>
            <a:ext cx="749300" cy="352425"/>
          </a:xfrm>
          <a:prstGeom prst="rect">
            <a:avLst/>
          </a:prstGeom>
        </p:spPr>
        <p:txBody>
          <a:bodyPr/>
          <a:lstStyle/>
          <a:p>
            <a:fld id="{E49FDE98-FD47-6140-A9A6-6873DAAB1D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A4915-1EEF-4637-B83B-E99CB39AA1C3}"/>
              </a:ext>
            </a:extLst>
          </p:cNvPr>
          <p:cNvSpPr txBox="1"/>
          <p:nvPr userDrawn="1"/>
        </p:nvSpPr>
        <p:spPr>
          <a:xfrm>
            <a:off x="895351" y="6369051"/>
            <a:ext cx="4057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Digital Design &amp; Computer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677C7-83A2-407B-B998-7EB1394E6E78}"/>
              </a:ext>
            </a:extLst>
          </p:cNvPr>
          <p:cNvSpPr txBox="1"/>
          <p:nvPr userDrawn="1"/>
        </p:nvSpPr>
        <p:spPr>
          <a:xfrm>
            <a:off x="5004954" y="6369050"/>
            <a:ext cx="26912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Memory Systems</a:t>
            </a: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8.emf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9.emf"/><Relationship Id="rId4" Type="http://schemas.openxmlformats.org/officeDocument/2006/relationships/package" Target="../embeddings/Microsoft_Visio_Drawing2.vsd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32.xml"/><Relationship Id="rId7" Type="http://schemas.openxmlformats.org/officeDocument/2006/relationships/notesSlide" Target="../notesSlides/notesSlide23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9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tags" Target="../tags/tag37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9" Type="http://schemas.openxmlformats.org/officeDocument/2006/relationships/image" Target="../media/image13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14.wmf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3" Type="http://schemas.openxmlformats.org/officeDocument/2006/relationships/tags" Target="../tags/tag4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10" Type="http://schemas.openxmlformats.org/officeDocument/2006/relationships/image" Target="../media/image15.wmf"/><Relationship Id="rId4" Type="http://schemas.openxmlformats.org/officeDocument/2006/relationships/tags" Target="../tags/tag47.xml"/><Relationship Id="rId9" Type="http://schemas.openxmlformats.org/officeDocument/2006/relationships/oleObject" Target="../embeddings/oleObject8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tags" Target="../tags/tag52.xml"/><Relationship Id="rId7" Type="http://schemas.openxmlformats.org/officeDocument/2006/relationships/oleObject" Target="../embeddings/oleObject9.bin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jpe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tags" Target="../tags/tag61.xml"/><Relationship Id="rId7" Type="http://schemas.openxmlformats.org/officeDocument/2006/relationships/notesSlide" Target="../notesSlides/notesSlide3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9" Type="http://schemas.openxmlformats.org/officeDocument/2006/relationships/image" Target="../media/image20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tags" Target="../tags/tag71.xml"/><Relationship Id="rId7" Type="http://schemas.openxmlformats.org/officeDocument/2006/relationships/image" Target="../media/image21.wmf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Visio_Drawing3.vsdx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slideLayout" Target="../slideLayouts/slideLayout2.xml"/><Relationship Id="rId7" Type="http://schemas.openxmlformats.org/officeDocument/2006/relationships/package" Target="../embeddings/Microsoft_Visio_Drawing4.vsdx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6.emf"/><Relationship Id="rId5" Type="http://schemas.openxmlformats.org/officeDocument/2006/relationships/package" Target="../embeddings/Microsoft_Visio_Drawing.vsdx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tags" Target="../tags/tag88.xml"/><Relationship Id="rId7" Type="http://schemas.openxmlformats.org/officeDocument/2006/relationships/oleObject" Target="../embeddings/oleObject16.bin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Relationship Id="rId9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.vsdx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Visio_Drawing6.vsd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32.emf"/><Relationship Id="rId5" Type="http://schemas.openxmlformats.org/officeDocument/2006/relationships/package" Target="../embeddings/Microsoft_Visio_Drawing7.vsdx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package" Target="../embeddings/Microsoft_Visio_Drawing1.vsdx"/><Relationship Id="rId5" Type="http://schemas.openxmlformats.org/officeDocument/2006/relationships/image" Target="../media/image6.emf"/><Relationship Id="rId4" Type="http://schemas.openxmlformats.org/officeDocument/2006/relationships/package" Target="../embeddings/Microsoft_Visio_Drawing.vsdx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slideLayout" Target="../slideLayouts/slideLayout2.xml"/><Relationship Id="rId7" Type="http://schemas.openxmlformats.org/officeDocument/2006/relationships/package" Target="../embeddings/Microsoft_Visio_Drawing9.vsdx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34.emf"/><Relationship Id="rId5" Type="http://schemas.openxmlformats.org/officeDocument/2006/relationships/package" Target="../embeddings/Microsoft_Visio_Drawing8.vsdx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7" Type="http://schemas.openxmlformats.org/officeDocument/2006/relationships/image" Target="../media/image36.emf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9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28956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Chapter 8: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6800" b="1" dirty="0"/>
              <a:t>Memory Systems</a:t>
            </a:r>
            <a:endParaRPr lang="en-US" sz="6800" dirty="0"/>
          </a:p>
          <a:p>
            <a:pPr lvl="1" algn="ctr"/>
            <a:endParaRPr lang="en-US" sz="7200" dirty="0"/>
          </a:p>
          <a:p>
            <a:pPr algn="ctr">
              <a:buFontTx/>
              <a:buNone/>
            </a:pPr>
            <a:endParaRPr lang="en-US" sz="72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215E08-E5D1-4141-B204-0B80382DDC32}"/>
              </a:ext>
            </a:extLst>
          </p:cNvPr>
          <p:cNvSpPr/>
          <p:nvPr/>
        </p:nvSpPr>
        <p:spPr>
          <a:xfrm>
            <a:off x="1219200" y="457200"/>
            <a:ext cx="6705600" cy="2286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E0841AF-DE14-1141-8434-E0942E0D455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3810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Digital Design &amp;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Computer Architecture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Sarah Harris &amp; David Harris</a:t>
            </a:r>
          </a:p>
        </p:txBody>
      </p:sp>
    </p:spTree>
    <p:extLst>
      <p:ext uri="{BB962C8B-B14F-4D97-AF65-F5344CB8AC3E}">
        <p14:creationId xmlns:p14="http://schemas.microsoft.com/office/powerpoint/2010/main" val="841451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Performance Example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A program has 2,000 loads and stores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1,250 of these data values in cache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Rest supplied by other levels of memory hierarchy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What are the </a:t>
            </a:r>
            <a:r>
              <a:rPr lang="en-US" sz="3200" b="1" dirty="0">
                <a:latin typeface="+mj-lt"/>
                <a:cs typeface="Arial" charset="0"/>
              </a:rPr>
              <a:t>cache hit and miss rates?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50" b="1" dirty="0">
              <a:solidFill>
                <a:schemeClr val="accent2"/>
              </a:solidFill>
              <a:latin typeface="+mj-lt"/>
              <a:cs typeface="Arial" charset="0"/>
            </a:endParaRPr>
          </a:p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latin typeface="+mj-lt"/>
                <a:cs typeface="Arial" charset="0"/>
              </a:rPr>
              <a:t>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Hit Rate</a:t>
            </a:r>
            <a:r>
              <a:rPr lang="en-US" sz="2800" dirty="0">
                <a:latin typeface="+mj-lt"/>
                <a:cs typeface="Arial" charset="0"/>
              </a:rPr>
              <a:t> 	= 1250/2000 =</a:t>
            </a:r>
            <a:r>
              <a:rPr lang="en-US" sz="2800" b="1" dirty="0">
                <a:latin typeface="+mj-lt"/>
                <a:cs typeface="Arial" charset="0"/>
              </a:rPr>
              <a:t> 0.625</a:t>
            </a:r>
          </a:p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latin typeface="+mj-lt"/>
                <a:cs typeface="Arial" charset="0"/>
              </a:rPr>
              <a:t>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Miss Rate</a:t>
            </a:r>
            <a:r>
              <a:rPr lang="en-US" sz="2800" dirty="0">
                <a:solidFill>
                  <a:srgbClr val="0070C0"/>
                </a:solidFill>
                <a:latin typeface="+mj-lt"/>
                <a:cs typeface="Arial" charset="0"/>
              </a:rPr>
              <a:t> 	</a:t>
            </a:r>
            <a:r>
              <a:rPr lang="en-US" sz="2800" dirty="0">
                <a:latin typeface="+mj-lt"/>
                <a:cs typeface="Arial" charset="0"/>
              </a:rPr>
              <a:t>= 750/2000   = </a:t>
            </a:r>
            <a:r>
              <a:rPr lang="en-US" sz="2800" b="1" dirty="0">
                <a:latin typeface="+mj-lt"/>
                <a:cs typeface="Arial" charset="0"/>
              </a:rPr>
              <a:t>0.375</a:t>
            </a:r>
            <a:r>
              <a:rPr lang="en-US" sz="2800" dirty="0">
                <a:latin typeface="+mj-lt"/>
                <a:cs typeface="Arial" charset="0"/>
              </a:rPr>
              <a:t> = 1 – Hit Rate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F72A98-9B18-4A92-AFE5-EBE603769AD5}"/>
              </a:ext>
            </a:extLst>
          </p:cNvPr>
          <p:cNvSpPr/>
          <p:nvPr/>
        </p:nvSpPr>
        <p:spPr>
          <a:xfrm>
            <a:off x="914400" y="3962400"/>
            <a:ext cx="78486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212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98"/>
    </mc:Choice>
    <mc:Fallback xmlns="">
      <p:transition spd="slow" advTm="55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Performance Example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Suppose processor has 2 levels of hierarchy: cache and main memory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i="1" dirty="0" err="1">
                <a:latin typeface="+mj-lt"/>
                <a:cs typeface="Arial" charset="0"/>
              </a:rPr>
              <a:t>t</a:t>
            </a:r>
            <a:r>
              <a:rPr lang="en-US" sz="3200" baseline="-25000" dirty="0" err="1">
                <a:latin typeface="+mj-lt"/>
                <a:cs typeface="Arial" charset="0"/>
              </a:rPr>
              <a:t>cache</a:t>
            </a:r>
            <a:r>
              <a:rPr lang="en-US" sz="3200" dirty="0">
                <a:latin typeface="+mj-lt"/>
                <a:cs typeface="Arial" charset="0"/>
              </a:rPr>
              <a:t> = 1 cycle, </a:t>
            </a:r>
            <a:r>
              <a:rPr lang="en-US" sz="3200" i="1" dirty="0" err="1">
                <a:latin typeface="+mj-lt"/>
                <a:cs typeface="Arial" charset="0"/>
              </a:rPr>
              <a:t>t</a:t>
            </a:r>
            <a:r>
              <a:rPr lang="en-US" sz="3200" i="1" baseline="-25000" dirty="0" err="1">
                <a:latin typeface="+mj-lt"/>
                <a:cs typeface="Arial" charset="0"/>
              </a:rPr>
              <a:t>MM</a:t>
            </a:r>
            <a:r>
              <a:rPr lang="en-US" sz="3200" dirty="0">
                <a:latin typeface="+mj-lt"/>
                <a:cs typeface="Arial" charset="0"/>
              </a:rPr>
              <a:t> = 100 cycles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What is the </a:t>
            </a:r>
            <a:r>
              <a:rPr lang="en-US" sz="3200" b="1" dirty="0">
                <a:latin typeface="+mj-lt"/>
                <a:cs typeface="Arial" charset="0"/>
              </a:rPr>
              <a:t>AMAT</a:t>
            </a:r>
            <a:r>
              <a:rPr lang="en-US" sz="3200" dirty="0">
                <a:latin typeface="+mj-lt"/>
                <a:cs typeface="Arial" charset="0"/>
              </a:rPr>
              <a:t> (average memory access time) of the program</a:t>
            </a:r>
            <a:r>
              <a:rPr lang="en-US" sz="3200" b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from Example 1</a:t>
            </a:r>
            <a:r>
              <a:rPr lang="en-US" sz="3200" b="1" dirty="0">
                <a:latin typeface="+mj-lt"/>
                <a:cs typeface="Arial" charset="0"/>
              </a:rPr>
              <a:t>?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50" dirty="0">
              <a:solidFill>
                <a:schemeClr val="accent2"/>
              </a:solidFill>
              <a:latin typeface="+mj-lt"/>
              <a:cs typeface="Arial" charset="0"/>
            </a:endParaRPr>
          </a:p>
          <a:p>
            <a:pPr marL="0" indent="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chemeClr val="accent2"/>
                </a:solidFill>
                <a:latin typeface="+mj-lt"/>
                <a:cs typeface="Arial" charset="0"/>
              </a:rPr>
              <a:t>	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AMAT</a:t>
            </a:r>
            <a:r>
              <a:rPr lang="en-US" sz="2800" dirty="0">
                <a:latin typeface="+mj-lt"/>
                <a:cs typeface="Arial" charset="0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+mj-lt"/>
                <a:cs typeface="Arial" charset="0"/>
              </a:rPr>
              <a:t>	</a:t>
            </a:r>
            <a:r>
              <a:rPr lang="en-US" sz="2800" dirty="0">
                <a:latin typeface="+mj-lt"/>
                <a:cs typeface="Arial" charset="0"/>
              </a:rPr>
              <a:t>= </a:t>
            </a:r>
            <a:r>
              <a:rPr lang="en-US" sz="2800" i="1" dirty="0" err="1">
                <a:latin typeface="+mj-lt"/>
                <a:cs typeface="Arial" charset="0"/>
              </a:rPr>
              <a:t>t</a:t>
            </a:r>
            <a:r>
              <a:rPr lang="en-US" sz="2800" baseline="-25000" dirty="0" err="1">
                <a:latin typeface="+mj-lt"/>
                <a:cs typeface="Arial" charset="0"/>
              </a:rPr>
              <a:t>cache</a:t>
            </a:r>
            <a:r>
              <a:rPr lang="en-US" sz="2800" dirty="0">
                <a:latin typeface="+mj-lt"/>
                <a:cs typeface="Arial" charset="0"/>
              </a:rPr>
              <a:t> + </a:t>
            </a:r>
            <a:r>
              <a:rPr lang="en-US" sz="2800" i="1" dirty="0" err="1">
                <a:latin typeface="+mj-lt"/>
                <a:cs typeface="Arial" charset="0"/>
              </a:rPr>
              <a:t>MR</a:t>
            </a:r>
            <a:r>
              <a:rPr lang="en-US" sz="2800" baseline="-25000" dirty="0" err="1">
                <a:latin typeface="+mj-lt"/>
                <a:cs typeface="Arial" charset="0"/>
              </a:rPr>
              <a:t>cache</a:t>
            </a:r>
            <a:r>
              <a:rPr lang="en-US" sz="2800" dirty="0">
                <a:latin typeface="+mj-lt"/>
                <a:cs typeface="Arial" charset="0"/>
              </a:rPr>
              <a:t>(</a:t>
            </a:r>
            <a:r>
              <a:rPr lang="en-US" sz="2800" i="1" dirty="0" err="1">
                <a:latin typeface="+mj-lt"/>
                <a:cs typeface="Arial" charset="0"/>
              </a:rPr>
              <a:t>t</a:t>
            </a:r>
            <a:r>
              <a:rPr lang="en-US" sz="2800" i="1" baseline="-25000" dirty="0" err="1">
                <a:latin typeface="+mj-lt"/>
                <a:cs typeface="Arial" charset="0"/>
              </a:rPr>
              <a:t>MM</a:t>
            </a:r>
            <a:r>
              <a:rPr lang="en-US" sz="2800" dirty="0">
                <a:latin typeface="+mj-lt"/>
                <a:cs typeface="Arial" charset="0"/>
              </a:rPr>
              <a:t>)</a:t>
            </a:r>
          </a:p>
          <a:p>
            <a:pPr marL="0" indent="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latin typeface="+mj-lt"/>
                <a:cs typeface="Arial" charset="0"/>
              </a:rPr>
              <a:t>				= [1 + 0.375(100)] cycles</a:t>
            </a:r>
          </a:p>
          <a:p>
            <a:pPr marL="0" indent="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latin typeface="+mj-lt"/>
                <a:cs typeface="Arial" charset="0"/>
              </a:rPr>
              <a:t>				=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38.5 cycles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7A4F2-5DC2-491F-A185-E3AF5325A34C}"/>
              </a:ext>
            </a:extLst>
          </p:cNvPr>
          <p:cNvSpPr/>
          <p:nvPr/>
        </p:nvSpPr>
        <p:spPr>
          <a:xfrm>
            <a:off x="914400" y="3962400"/>
            <a:ext cx="78486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309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56"/>
    </mc:Choice>
    <mc:Fallback xmlns="">
      <p:transition spd="slow" advTm="62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Gene Amdahl, 1922 -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7A4F2-5DC2-491F-A185-E3AF5325A34C}"/>
              </a:ext>
            </a:extLst>
          </p:cNvPr>
          <p:cNvSpPr/>
          <p:nvPr/>
        </p:nvSpPr>
        <p:spPr>
          <a:xfrm>
            <a:off x="914400" y="3962400"/>
            <a:ext cx="78486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B341E727-D7AD-4022-8655-5033144F9A3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03782687"/>
              </p:ext>
            </p:extLst>
          </p:nvPr>
        </p:nvGraphicFramePr>
        <p:xfrm>
          <a:off x="4968239" y="1371600"/>
          <a:ext cx="362065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209675" imgH="1247775" progId="Visio.Drawing.6">
                  <p:embed/>
                </p:oleObj>
              </mc:Choice>
              <mc:Fallback>
                <p:oleObj name="VISIO" r:id="rId6" imgW="1209675" imgH="1247775" progId="Visio.Drawing.6">
                  <p:embed/>
                  <p:pic>
                    <p:nvPicPr>
                      <p:cNvPr id="1442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239" y="1371600"/>
                        <a:ext cx="3620655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D4BAADFC-4118-483D-9D89-48300F30C57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1219200"/>
            <a:ext cx="4495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+mj-lt"/>
                <a:cs typeface="Arial" charset="0"/>
              </a:rPr>
              <a:t>Amdahl’s Law:</a:t>
            </a:r>
            <a:r>
              <a:rPr lang="en-US" sz="3000" dirty="0">
                <a:latin typeface="+mj-lt"/>
                <a:cs typeface="Arial" charset="0"/>
              </a:rPr>
              <a:t> the effort spent increasing the performance of a subsystem is wasted unless the subsystem affects a large percentage of overall performance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+mj-lt"/>
                <a:cs typeface="Arial" charset="0"/>
              </a:rPr>
              <a:t>Co-founded 3 companies, including one called Amdahl Corporation in 1970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597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46"/>
    </mc:Choice>
    <mc:Fallback xmlns="">
      <p:transition spd="slow" advTm="9344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Caches</a:t>
            </a:r>
          </a:p>
        </p:txBody>
      </p:sp>
    </p:spTree>
    <p:extLst>
      <p:ext uri="{BB962C8B-B14F-4D97-AF65-F5344CB8AC3E}">
        <p14:creationId xmlns:p14="http://schemas.microsoft.com/office/powerpoint/2010/main" val="212051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8"/>
    </mc:Choice>
    <mc:Fallback xmlns="">
      <p:transition spd="slow" advTm="560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Cache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Highest level in memory hierarchy</a:t>
            </a:r>
          </a:p>
          <a:p>
            <a:r>
              <a:rPr lang="en-US" dirty="0"/>
              <a:t>Fast (typically ~ 1 cycle access time)</a:t>
            </a:r>
          </a:p>
          <a:p>
            <a:r>
              <a:rPr lang="en-US" dirty="0"/>
              <a:t>Ideally supplies most data to processor</a:t>
            </a:r>
          </a:p>
          <a:p>
            <a:r>
              <a:rPr lang="en-US" dirty="0"/>
              <a:t>Usually holds most recently accessed data</a:t>
            </a:r>
          </a:p>
          <a:p>
            <a:pPr>
              <a:buFontTx/>
              <a:buNone/>
            </a:pP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4744C96-E3C7-42B4-874F-25D91A1EA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302779"/>
              </p:ext>
            </p:extLst>
          </p:nvPr>
        </p:nvGraphicFramePr>
        <p:xfrm>
          <a:off x="685800" y="3810000"/>
          <a:ext cx="7207250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516825" imgH="887864" progId="Visio.Drawing.15">
                  <p:embed/>
                </p:oleObj>
              </mc:Choice>
              <mc:Fallback>
                <p:oleObj name="Visio" r:id="rId4" imgW="3516825" imgH="887864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E9D5A5B-A68E-426B-A213-88A92C3AF6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3810000"/>
                        <a:ext cx="7207250" cy="181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390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25"/>
    </mc:Choice>
    <mc:Fallback xmlns="">
      <p:transition spd="slow" advTm="2722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Cache Design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data is held in the cache?</a:t>
            </a:r>
          </a:p>
          <a:p>
            <a:r>
              <a:rPr lang="en-US" dirty="0"/>
              <a:t>How is data found?</a:t>
            </a:r>
          </a:p>
          <a:p>
            <a:r>
              <a:rPr lang="en-US" dirty="0"/>
              <a:t>What data is replaced?</a:t>
            </a:r>
          </a:p>
          <a:p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sz="2400" b="1" dirty="0">
                <a:solidFill>
                  <a:schemeClr val="accent1"/>
                </a:solidFill>
              </a:rPr>
              <a:t>We focus on data loads, but stores follow the same principles.</a:t>
            </a:r>
          </a:p>
        </p:txBody>
      </p:sp>
    </p:spTree>
    <p:extLst>
      <p:ext uri="{BB962C8B-B14F-4D97-AF65-F5344CB8AC3E}">
        <p14:creationId xmlns:p14="http://schemas.microsoft.com/office/powerpoint/2010/main" val="320376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21"/>
    </mc:Choice>
    <mc:Fallback xmlns="">
      <p:transition spd="slow" advTm="1972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What data is held in the cache?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Ideally, cache anticipates needed data and puts it in cache</a:t>
            </a:r>
          </a:p>
          <a:p>
            <a:r>
              <a:rPr lang="en-US" dirty="0"/>
              <a:t>But impossible to predict future</a:t>
            </a:r>
          </a:p>
          <a:p>
            <a:r>
              <a:rPr lang="en-US" dirty="0"/>
              <a:t>Use past to predict future – temporal and spatial locality: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Temporal locality:</a:t>
            </a:r>
            <a:r>
              <a:rPr lang="en-US" dirty="0"/>
              <a:t> copy newly accessed data into cache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Spatial locality:</a:t>
            </a:r>
            <a:r>
              <a:rPr lang="en-US" dirty="0"/>
              <a:t> copy neighboring data into cache too</a:t>
            </a:r>
          </a:p>
        </p:txBody>
      </p:sp>
    </p:spTree>
    <p:extLst>
      <p:ext uri="{BB962C8B-B14F-4D97-AF65-F5344CB8AC3E}">
        <p14:creationId xmlns:p14="http://schemas.microsoft.com/office/powerpoint/2010/main" val="50564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51"/>
    </mc:Choice>
    <mc:Fallback xmlns="">
      <p:transition spd="slow" advTm="4375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Cache Terminology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EAD3B53-AE07-40C6-9153-25C16DEE7B3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1430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1"/>
                </a:solidFill>
              </a:rPr>
              <a:t>Capacity (</a:t>
            </a:r>
            <a:r>
              <a:rPr lang="en-US" b="1" i="1" dirty="0">
                <a:solidFill>
                  <a:schemeClr val="accent1"/>
                </a:solidFill>
              </a:rPr>
              <a:t>C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data bytes in cache</a:t>
            </a:r>
          </a:p>
          <a:p>
            <a:r>
              <a:rPr lang="en-US" b="1" dirty="0">
                <a:solidFill>
                  <a:schemeClr val="accent1"/>
                </a:solidFill>
              </a:rPr>
              <a:t>Block size (</a:t>
            </a:r>
            <a:r>
              <a:rPr lang="en-US" b="1" i="1" dirty="0">
                <a:solidFill>
                  <a:schemeClr val="accent1"/>
                </a:solidFill>
              </a:rPr>
              <a:t>b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bytes of data brought into cache at once</a:t>
            </a:r>
          </a:p>
          <a:p>
            <a:r>
              <a:rPr lang="en-US" b="1" dirty="0">
                <a:solidFill>
                  <a:schemeClr val="accent1"/>
                </a:solidFill>
              </a:rPr>
              <a:t>Number of blocks (</a:t>
            </a:r>
            <a:r>
              <a:rPr lang="en-US" b="1" i="1" dirty="0">
                <a:solidFill>
                  <a:schemeClr val="accent1"/>
                </a:solidFill>
              </a:rPr>
              <a:t>B = C/b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blocks in cache: </a:t>
            </a:r>
            <a:r>
              <a:rPr lang="en-US" i="1" dirty="0"/>
              <a:t>B</a:t>
            </a:r>
            <a:r>
              <a:rPr lang="en-US" dirty="0"/>
              <a:t> = </a:t>
            </a:r>
            <a:r>
              <a:rPr lang="en-US" i="1" dirty="0"/>
              <a:t>C</a:t>
            </a:r>
            <a:r>
              <a:rPr lang="en-US" dirty="0"/>
              <a:t>/</a:t>
            </a:r>
            <a:r>
              <a:rPr lang="en-US" i="1" dirty="0"/>
              <a:t>b</a:t>
            </a:r>
          </a:p>
          <a:p>
            <a:r>
              <a:rPr lang="en-US" b="1" dirty="0">
                <a:solidFill>
                  <a:schemeClr val="accent1"/>
                </a:solidFill>
              </a:rPr>
              <a:t>Degree of associativity (</a:t>
            </a:r>
            <a:r>
              <a:rPr lang="en-US" b="1" i="1" dirty="0">
                <a:solidFill>
                  <a:schemeClr val="accent1"/>
                </a:solidFill>
              </a:rPr>
              <a:t>N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blocks in a set</a:t>
            </a:r>
          </a:p>
          <a:p>
            <a:r>
              <a:rPr lang="en-US" b="1" dirty="0">
                <a:solidFill>
                  <a:schemeClr val="accent1"/>
                </a:solidFill>
              </a:rPr>
              <a:t>Number of sets (</a:t>
            </a:r>
            <a:r>
              <a:rPr lang="en-US" b="1" i="1" dirty="0">
                <a:solidFill>
                  <a:schemeClr val="accent1"/>
                </a:solidFill>
              </a:rPr>
              <a:t>S = B/N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each memory address maps to exactly one cache set </a:t>
            </a:r>
          </a:p>
        </p:txBody>
      </p:sp>
    </p:spTree>
    <p:extLst>
      <p:ext uri="{BB962C8B-B14F-4D97-AF65-F5344CB8AC3E}">
        <p14:creationId xmlns:p14="http://schemas.microsoft.com/office/powerpoint/2010/main" val="392027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02"/>
    </mc:Choice>
    <mc:Fallback xmlns="">
      <p:transition spd="slow" advTm="8010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How is data found?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Cache organized into </a:t>
            </a:r>
            <a:r>
              <a:rPr lang="en-US" i="1" dirty="0"/>
              <a:t>S</a:t>
            </a:r>
            <a:r>
              <a:rPr lang="en-US" dirty="0"/>
              <a:t> sets</a:t>
            </a:r>
          </a:p>
          <a:p>
            <a:r>
              <a:rPr lang="en-US" dirty="0"/>
              <a:t>Each memory address maps to exactly one set</a:t>
            </a:r>
          </a:p>
          <a:p>
            <a:r>
              <a:rPr lang="en-US" dirty="0"/>
              <a:t>Caches categorized by # of blocks in a set:</a:t>
            </a:r>
          </a:p>
          <a:p>
            <a:pPr lvl="1"/>
            <a:r>
              <a:rPr lang="en-US" sz="3200" b="1" dirty="0">
                <a:solidFill>
                  <a:schemeClr val="accent1"/>
                </a:solidFill>
              </a:rPr>
              <a:t>Direct mapped: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1 block per set</a:t>
            </a:r>
          </a:p>
          <a:p>
            <a:pPr lvl="1"/>
            <a:r>
              <a:rPr lang="en-US" sz="3200" b="1" i="1" dirty="0">
                <a:solidFill>
                  <a:schemeClr val="accent1"/>
                </a:solidFill>
              </a:rPr>
              <a:t>N</a:t>
            </a:r>
            <a:r>
              <a:rPr lang="en-US" sz="3200" b="1" dirty="0">
                <a:solidFill>
                  <a:schemeClr val="accent1"/>
                </a:solidFill>
              </a:rPr>
              <a:t>-way set associative: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i="1" dirty="0"/>
              <a:t>N</a:t>
            </a:r>
            <a:r>
              <a:rPr lang="en-US" sz="3200" dirty="0"/>
              <a:t> blocks per set</a:t>
            </a:r>
          </a:p>
          <a:p>
            <a:pPr lvl="1"/>
            <a:r>
              <a:rPr lang="en-US" sz="3200" b="1" dirty="0">
                <a:solidFill>
                  <a:schemeClr val="accent1"/>
                </a:solidFill>
              </a:rPr>
              <a:t>Fully associative: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all cache blocks in 1 set</a:t>
            </a:r>
          </a:p>
          <a:p>
            <a:pPr lvl="1"/>
            <a:endParaRPr lang="en-US" sz="500" dirty="0"/>
          </a:p>
          <a:p>
            <a:r>
              <a:rPr lang="en-US" dirty="0"/>
              <a:t>Examine each organization for a cache with:</a:t>
            </a:r>
          </a:p>
          <a:p>
            <a:pPr lvl="1"/>
            <a:r>
              <a:rPr lang="en-US" sz="2600" dirty="0"/>
              <a:t>Capacity (</a:t>
            </a:r>
            <a:r>
              <a:rPr lang="en-US" sz="2600" b="1" i="1" dirty="0">
                <a:solidFill>
                  <a:srgbClr val="0070C0"/>
                </a:solidFill>
              </a:rPr>
              <a:t>C</a:t>
            </a:r>
            <a:r>
              <a:rPr lang="en-US" sz="2600" dirty="0"/>
              <a:t> = 8 words)</a:t>
            </a:r>
          </a:p>
          <a:p>
            <a:pPr lvl="1"/>
            <a:r>
              <a:rPr lang="en-US" sz="2600" dirty="0"/>
              <a:t>Block size (</a:t>
            </a:r>
            <a:r>
              <a:rPr lang="en-US" sz="2600" b="1" i="1" dirty="0">
                <a:solidFill>
                  <a:srgbClr val="0070C0"/>
                </a:solidFill>
              </a:rPr>
              <a:t>b</a:t>
            </a:r>
            <a:r>
              <a:rPr lang="en-US" sz="2600" dirty="0"/>
              <a:t> = 1 word)</a:t>
            </a:r>
          </a:p>
          <a:p>
            <a:pPr lvl="1"/>
            <a:r>
              <a:rPr lang="en-US" sz="2600" dirty="0"/>
              <a:t>So, number of blocks (</a:t>
            </a:r>
            <a:r>
              <a:rPr lang="en-US" sz="2600" b="1" i="1" dirty="0">
                <a:solidFill>
                  <a:srgbClr val="0070C0"/>
                </a:solidFill>
              </a:rPr>
              <a:t>B</a:t>
            </a:r>
            <a:r>
              <a:rPr lang="en-US" sz="2600" dirty="0"/>
              <a:t> = 8)</a:t>
            </a:r>
          </a:p>
          <a:p>
            <a:pPr marL="457200" lvl="1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20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14"/>
    </mc:Choice>
    <mc:Fallback xmlns="">
      <p:transition spd="slow" advTm="5961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Example Cache Parameters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C</a:t>
            </a:r>
            <a:r>
              <a:rPr lang="en-US" b="1" dirty="0"/>
              <a:t> = 8</a:t>
            </a:r>
            <a:r>
              <a:rPr lang="en-US" dirty="0"/>
              <a:t> words (capacity)</a:t>
            </a:r>
          </a:p>
          <a:p>
            <a:r>
              <a:rPr lang="en-US" b="1" i="1" dirty="0"/>
              <a:t>b</a:t>
            </a:r>
            <a:r>
              <a:rPr lang="en-US" b="1" dirty="0"/>
              <a:t> = 1</a:t>
            </a:r>
            <a:r>
              <a:rPr lang="en-US" dirty="0"/>
              <a:t> word (block size)</a:t>
            </a:r>
          </a:p>
          <a:p>
            <a:r>
              <a:rPr lang="en-US" dirty="0"/>
              <a:t>So, </a:t>
            </a:r>
            <a:r>
              <a:rPr lang="en-US" b="1" i="1" dirty="0"/>
              <a:t>B</a:t>
            </a:r>
            <a:r>
              <a:rPr lang="en-US" b="1" dirty="0"/>
              <a:t> = 8 </a:t>
            </a:r>
            <a:r>
              <a:rPr lang="en-US" dirty="0"/>
              <a:t>(# of blocks)</a:t>
            </a:r>
          </a:p>
          <a:p>
            <a:endParaRPr lang="en-US" sz="3000" dirty="0"/>
          </a:p>
          <a:p>
            <a:pPr marL="0" indent="0">
              <a:buNone/>
            </a:pPr>
            <a:r>
              <a:rPr lang="en-US" sz="2600" b="1" dirty="0">
                <a:solidFill>
                  <a:schemeClr val="accent1"/>
                </a:solidFill>
              </a:rPr>
              <a:t>    Ridiculously small, but will illustrate organizations</a:t>
            </a:r>
          </a:p>
          <a:p>
            <a:pPr marL="457200" lvl="1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797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55"/>
    </mc:Choice>
    <mc:Fallback xmlns="">
      <p:transition spd="slow" advTm="1435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Chapter 8 :: Topics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1" y="1112837"/>
            <a:ext cx="6019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Introduction</a:t>
            </a:r>
            <a:endParaRPr lang="en-US" dirty="0"/>
          </a:p>
          <a:p>
            <a:r>
              <a:rPr lang="en-US" b="1" dirty="0"/>
              <a:t>Memory System Performance Analysis</a:t>
            </a:r>
          </a:p>
          <a:p>
            <a:r>
              <a:rPr lang="en-US" b="1" dirty="0"/>
              <a:t>Caches</a:t>
            </a:r>
          </a:p>
          <a:p>
            <a:r>
              <a:rPr lang="en-US" b="1" dirty="0"/>
              <a:t>Virtual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CC3836-77AA-4B37-BF3A-F98CF6BC06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066800"/>
            <a:ext cx="1763878" cy="48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9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57"/>
    </mc:Choice>
    <mc:Fallback xmlns="">
      <p:transition spd="slow" advTm="1945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Direct-Mapped Caches</a:t>
            </a:r>
          </a:p>
        </p:txBody>
      </p:sp>
    </p:spTree>
    <p:extLst>
      <p:ext uri="{BB962C8B-B14F-4D97-AF65-F5344CB8AC3E}">
        <p14:creationId xmlns:p14="http://schemas.microsoft.com/office/powerpoint/2010/main" val="363254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5"/>
    </mc:Choice>
    <mc:Fallback xmlns="">
      <p:transition spd="slow" advTm="284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Direct Mapped Cache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F04F755F-28BF-425B-AEBB-C5857A5A08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6125843"/>
              </p:ext>
            </p:extLst>
          </p:nvPr>
        </p:nvGraphicFramePr>
        <p:xfrm>
          <a:off x="609600" y="762000"/>
          <a:ext cx="7924800" cy="557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741385" imgH="2632624" progId="Visio.Drawing.11">
                  <p:embed/>
                </p:oleObj>
              </mc:Choice>
              <mc:Fallback>
                <p:oleObj name="Visio" r:id="rId4" imgW="3741385" imgH="2632624" progId="Visio.Drawing.11">
                  <p:embed/>
                  <p:pic>
                    <p:nvPicPr>
                      <p:cNvPr id="136499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762000"/>
                        <a:ext cx="7924800" cy="557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16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820"/>
    </mc:Choice>
    <mc:Fallback xmlns="">
      <p:transition spd="slow" advTm="14482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Direct Mapped Cache Hardware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5AE921AD-A1A0-4B52-9C72-6815E27349E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08678054"/>
              </p:ext>
            </p:extLst>
          </p:nvPr>
        </p:nvGraphicFramePr>
        <p:xfrm>
          <a:off x="1143000" y="914400"/>
          <a:ext cx="6884011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000240" imgH="2396880" progId="Visio.Drawing.6">
                  <p:embed/>
                </p:oleObj>
              </mc:Choice>
              <mc:Fallback>
                <p:oleObj name="VISIO" r:id="rId4" imgW="3000240" imgH="2396880" progId="Visio.Drawing.6">
                  <p:embed/>
                  <p:pic>
                    <p:nvPicPr>
                      <p:cNvPr id="13660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914400"/>
                        <a:ext cx="6884011" cy="525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479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529"/>
    </mc:Choice>
    <mc:Fallback xmlns="">
      <p:transition spd="slow" advTm="45252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Direct Mapped Cache Performance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EAB32F-B7AD-41F0-A3CD-78A06536C3C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381000" y="990600"/>
            <a:ext cx="419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</a:rPr>
              <a:t># RISC-V assembly code</a:t>
            </a: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zero,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s1, zero, 0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   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s0, zero,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s2, 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s3, 12(s1)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s4, 8(s1)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s0,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36F2C919-80E9-4021-B7B9-B41148740FD1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05208382"/>
              </p:ext>
            </p:extLst>
          </p:nvPr>
        </p:nvGraphicFramePr>
        <p:xfrm>
          <a:off x="2362200" y="963613"/>
          <a:ext cx="640080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869089" imgH="1497448" progId="Visio.Drawing.11">
                  <p:embed/>
                </p:oleObj>
              </mc:Choice>
              <mc:Fallback>
                <p:oleObj name="Visio" r:id="rId8" imgW="2869089" imgH="1497448" progId="Visio.Drawing.11">
                  <p:embed/>
                  <p:pic>
                    <p:nvPicPr>
                      <p:cNvPr id="14069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963613"/>
                        <a:ext cx="640080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7">
            <a:extLst>
              <a:ext uri="{FF2B5EF4-FFF2-40B4-BE49-F238E27FC236}">
                <a16:creationId xmlns:a16="http://schemas.microsoft.com/office/drawing/2014/main" id="{B3E1B448-769D-440E-86F1-6C3821C0EA0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800600" y="44196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Miss Rate = 3/15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	      = 20%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1F7CC6-0403-4F5B-9C94-B3B7A138C1EA}"/>
              </a:ext>
            </a:extLst>
          </p:cNvPr>
          <p:cNvSpPr/>
          <p:nvPr/>
        </p:nvSpPr>
        <p:spPr>
          <a:xfrm>
            <a:off x="6248400" y="4419600"/>
            <a:ext cx="16764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4E497F0-E51C-428A-91FC-0D898318E218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724400" y="54102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Temporal Locality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Compulsory Misses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8F7579-7F84-4CF3-A110-81EFF4E859A5}"/>
              </a:ext>
            </a:extLst>
          </p:cNvPr>
          <p:cNvSpPr/>
          <p:nvPr/>
        </p:nvSpPr>
        <p:spPr>
          <a:xfrm>
            <a:off x="4800600" y="5410199"/>
            <a:ext cx="3276600" cy="856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170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698"/>
    </mc:Choice>
    <mc:Fallback xmlns="">
      <p:transition spd="slow" advTm="283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Direct Mapped Cache: Conflict Miss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3E1B448-769D-440E-86F1-6C3821C0EA0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800600" y="44196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Miss Rate = 10/10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	      = 100%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4E497F0-E51C-428A-91FC-0D898318E21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724400" y="54102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3200F69-400C-4700-AFBB-3939E88052F1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81000" y="838200"/>
            <a:ext cx="419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</a:rPr>
              <a:t># RISC-V assembly code</a:t>
            </a:r>
          </a:p>
          <a:p>
            <a:pPr marL="0" indent="0" algn="l"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zero, 5</a:t>
            </a:r>
          </a:p>
          <a:p>
            <a:pPr marL="0" indent="0" algn="l"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s1, zero, 0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 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s0, zero,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s2, 0x4(s1)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s4, 0x24(s1)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s0,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4D5EAA28-1A1A-4328-8027-7FB1670714E4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981200" y="846138"/>
          <a:ext cx="6629400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871720" imgH="1499760" progId="Visio.Drawing.6">
                  <p:embed/>
                </p:oleObj>
              </mc:Choice>
              <mc:Fallback>
                <p:oleObj name="VISIO" r:id="rId8" imgW="2871720" imgH="1499760" progId="Visio.Drawing.6">
                  <p:embed/>
                  <p:pic>
                    <p:nvPicPr>
                      <p:cNvPr id="12" name="Object 6">
                        <a:extLst>
                          <a:ext uri="{FF2B5EF4-FFF2-40B4-BE49-F238E27FC236}">
                            <a16:creationId xmlns:a16="http://schemas.microsoft.com/office/drawing/2014/main" id="{4D5EAA28-1A1A-4328-8027-7FB1670714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846138"/>
                        <a:ext cx="6629400" cy="346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59023FF-0150-4185-8E46-A3C187E31A7C}"/>
              </a:ext>
            </a:extLst>
          </p:cNvPr>
          <p:cNvSpPr/>
          <p:nvPr/>
        </p:nvSpPr>
        <p:spPr>
          <a:xfrm>
            <a:off x="6248400" y="4419600"/>
            <a:ext cx="16764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1751C-7BCB-4E20-9947-0F7469773788}"/>
              </a:ext>
            </a:extLst>
          </p:cNvPr>
          <p:cNvSpPr/>
          <p:nvPr/>
        </p:nvSpPr>
        <p:spPr>
          <a:xfrm>
            <a:off x="4724400" y="5448300"/>
            <a:ext cx="2209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323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177"/>
    </mc:Choice>
    <mc:Fallback xmlns="">
      <p:transition spd="slow" advTm="219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Associative Caches</a:t>
            </a:r>
          </a:p>
        </p:txBody>
      </p:sp>
    </p:spTree>
    <p:extLst>
      <p:ext uri="{BB962C8B-B14F-4D97-AF65-F5344CB8AC3E}">
        <p14:creationId xmlns:p14="http://schemas.microsoft.com/office/powerpoint/2010/main" val="92102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7"/>
    </mc:Choice>
    <mc:Fallback xmlns="">
      <p:transition spd="slow" advTm="6387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i="1" dirty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-Way Set Associative Cache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4E497F0-E51C-428A-91FC-0D898318E21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24400" y="54102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25EB0-BA01-4FC9-A644-3D03459B9A88}"/>
              </a:ext>
            </a:extLst>
          </p:cNvPr>
          <p:cNvSpPr/>
          <p:nvPr/>
        </p:nvSpPr>
        <p:spPr>
          <a:xfrm>
            <a:off x="4724400" y="5448300"/>
            <a:ext cx="2209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F3952AAD-78C9-4837-8CA0-BF4EB1C7E94F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48421141"/>
              </p:ext>
            </p:extLst>
          </p:nvPr>
        </p:nvGraphicFramePr>
        <p:xfrm>
          <a:off x="554899" y="990600"/>
          <a:ext cx="7827101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700440" imgH="2487600" progId="Visio.Drawing.6">
                  <p:embed/>
                </p:oleObj>
              </mc:Choice>
              <mc:Fallback>
                <p:oleObj name="VISIO" r:id="rId6" imgW="3700440" imgH="2487600" progId="Visio.Drawing.6">
                  <p:embed/>
                  <p:pic>
                    <p:nvPicPr>
                      <p:cNvPr id="13690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899" y="990600"/>
                        <a:ext cx="7827101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1549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122"/>
    </mc:Choice>
    <mc:Fallback xmlns="">
      <p:transition spd="slow" advTm="241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i="1" dirty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200" dirty="0">
                <a:solidFill>
                  <a:schemeClr val="bg1"/>
                </a:solidFill>
                <a:latin typeface="+mj-lt"/>
              </a:rPr>
              <a:t>-Way Set Assoc. Cache Performance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4E497F0-E51C-428A-91FC-0D898318E21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24400" y="54102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25EB0-BA01-4FC9-A644-3D03459B9A88}"/>
              </a:ext>
            </a:extLst>
          </p:cNvPr>
          <p:cNvSpPr/>
          <p:nvPr/>
        </p:nvSpPr>
        <p:spPr>
          <a:xfrm>
            <a:off x="4724400" y="5448300"/>
            <a:ext cx="2209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14361F0A-97E3-4B85-8579-9DAB79055965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919027695"/>
              </p:ext>
            </p:extLst>
          </p:nvPr>
        </p:nvGraphicFramePr>
        <p:xfrm>
          <a:off x="1600200" y="3810000"/>
          <a:ext cx="640080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2571840" imgH="834840" progId="Visio.Drawing.6">
                  <p:embed/>
                </p:oleObj>
              </mc:Choice>
              <mc:Fallback>
                <p:oleObj name="VISIO" r:id="rId9" imgW="2571840" imgH="834840" progId="Visio.Drawing.6">
                  <p:embed/>
                  <p:pic>
                    <p:nvPicPr>
                      <p:cNvPr id="140595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810000"/>
                        <a:ext cx="6400800" cy="207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9C7AA465-D80A-4CC9-ACEA-F518E7DCE56B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800600" y="18288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Miss Rate = 2/10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	      = 20%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01A78E90-3448-440E-AC6F-EB3F47E9121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00600" y="2819400"/>
            <a:ext cx="4114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Associativity reduces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9B6160-4C68-44E2-88B7-38A1ECFE7BEB}"/>
              </a:ext>
            </a:extLst>
          </p:cNvPr>
          <p:cNvSpPr/>
          <p:nvPr/>
        </p:nvSpPr>
        <p:spPr>
          <a:xfrm>
            <a:off x="6248400" y="1676399"/>
            <a:ext cx="2133600" cy="1165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98F14E-6D5D-42E8-82DA-CB9F60303B20}"/>
              </a:ext>
            </a:extLst>
          </p:cNvPr>
          <p:cNvSpPr/>
          <p:nvPr/>
        </p:nvSpPr>
        <p:spPr>
          <a:xfrm>
            <a:off x="4648200" y="2819400"/>
            <a:ext cx="3124200" cy="942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9FB2433-04E4-440D-82D9-5AD87A952EA5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>
          <a:xfrm>
            <a:off x="609600" y="-381000"/>
            <a:ext cx="419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</a:rPr>
              <a:t># RISC-V assembly code</a:t>
            </a:r>
          </a:p>
          <a:p>
            <a:pPr marL="0" indent="0" algn="l"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zero, 5</a:t>
            </a:r>
          </a:p>
          <a:p>
            <a:pPr marL="0" indent="0" algn="l"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s1, zero, 0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 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s0, zero,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s2, 0x4(s1)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s4, 0x24(s1)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s0,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562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466"/>
    </mc:Choice>
    <mc:Fallback xmlns="">
      <p:transition spd="slow" advTm="143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Fully Associative Cache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4E497F0-E51C-428A-91FC-0D898318E21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24400" y="54102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25EB0-BA01-4FC9-A644-3D03459B9A88}"/>
              </a:ext>
            </a:extLst>
          </p:cNvPr>
          <p:cNvSpPr/>
          <p:nvPr/>
        </p:nvSpPr>
        <p:spPr>
          <a:xfrm>
            <a:off x="4724400" y="5448300"/>
            <a:ext cx="2209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Object 5">
            <a:extLst>
              <a:ext uri="{FF2B5EF4-FFF2-40B4-BE49-F238E27FC236}">
                <a16:creationId xmlns:a16="http://schemas.microsoft.com/office/drawing/2014/main" id="{26300FB6-2504-45FD-A160-C9FAB31F27A3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275701588"/>
              </p:ext>
            </p:extLst>
          </p:nvPr>
        </p:nvGraphicFramePr>
        <p:xfrm>
          <a:off x="36531" y="2828925"/>
          <a:ext cx="9115814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5155089" imgH="301186" progId="Visio.Drawing.11">
                  <p:embed/>
                </p:oleObj>
              </mc:Choice>
              <mc:Fallback>
                <p:oleObj name="Visio" r:id="rId7" imgW="5155089" imgH="301186" progId="Visio.Drawing.11">
                  <p:embed/>
                  <p:pic>
                    <p:nvPicPr>
                      <p:cNvPr id="13711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31" y="2828925"/>
                        <a:ext cx="9115814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6">
            <a:extLst>
              <a:ext uri="{FF2B5EF4-FFF2-40B4-BE49-F238E27FC236}">
                <a16:creationId xmlns:a16="http://schemas.microsoft.com/office/drawing/2014/main" id="{BE1C0673-31B8-48D0-9D3B-A7DCDEE5C35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743200" y="3810000"/>
            <a:ext cx="3657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Reduces conflict misses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Expensive to build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624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683"/>
    </mc:Choice>
    <mc:Fallback xmlns="">
      <p:transition spd="slow" advTm="107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Spatial Locality</a:t>
            </a:r>
          </a:p>
        </p:txBody>
      </p:sp>
    </p:spTree>
    <p:extLst>
      <p:ext uri="{BB962C8B-B14F-4D97-AF65-F5344CB8AC3E}">
        <p14:creationId xmlns:p14="http://schemas.microsoft.com/office/powerpoint/2010/main" val="62803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46"/>
    </mc:Choice>
    <mc:Fallback xmlns="">
      <p:transition spd="slow" advTm="944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1112837"/>
            <a:ext cx="73151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/>
              <a:t>Computer performance depends on: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rgbClr val="0070C0"/>
                </a:solidFill>
              </a:rPr>
              <a:t>Processor </a:t>
            </a:r>
            <a:r>
              <a:rPr lang="en-US" sz="2600" dirty="0"/>
              <a:t>performance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rgbClr val="0070C0"/>
                </a:solidFill>
              </a:rPr>
              <a:t>Memory system </a:t>
            </a:r>
            <a:r>
              <a:rPr lang="en-US" sz="2600" dirty="0"/>
              <a:t>performance</a:t>
            </a:r>
          </a:p>
          <a:p>
            <a:pPr lvl="1">
              <a:lnSpc>
                <a:spcPct val="90000"/>
              </a:lnSpc>
            </a:pPr>
            <a:endParaRPr lang="en-US" sz="2600" dirty="0"/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600" dirty="0"/>
              <a:t>	            </a:t>
            </a:r>
            <a:r>
              <a:rPr lang="en-US" sz="2600" b="1" dirty="0">
                <a:solidFill>
                  <a:srgbClr val="0070C0"/>
                </a:solidFill>
              </a:rPr>
              <a:t>Processor / Memory Interface: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6" name="Object 13">
            <a:extLst>
              <a:ext uri="{FF2B5EF4-FFF2-40B4-BE49-F238E27FC236}">
                <a16:creationId xmlns:a16="http://schemas.microsoft.com/office/drawing/2014/main" id="{074C250A-AD1B-4479-8F41-D66C2D5DA4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2557447"/>
              </p:ext>
            </p:extLst>
          </p:nvPr>
        </p:nvGraphicFramePr>
        <p:xfrm>
          <a:off x="880433" y="3459692"/>
          <a:ext cx="7272967" cy="2712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17526" imgH="826778" progId="Visio.Drawing.11">
                  <p:embed/>
                </p:oleObj>
              </mc:Choice>
              <mc:Fallback>
                <p:oleObj name="Visio" r:id="rId5" imgW="2217526" imgH="826778" progId="Visio.Drawing.11">
                  <p:embed/>
                  <p:pic>
                    <p:nvPicPr>
                      <p:cNvPr id="135783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433" y="3459692"/>
                        <a:ext cx="7272967" cy="2712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6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75"/>
    </mc:Choice>
    <mc:Fallback xmlns="">
      <p:transition spd="slow" advTm="2357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Spatial Locality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B6FD1D8E-30B2-4DBF-A2F8-4E20518B060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838200"/>
            <a:ext cx="7696200" cy="4953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Increase block size:</a:t>
            </a:r>
          </a:p>
          <a:p>
            <a:pPr lvl="1"/>
            <a:r>
              <a:rPr lang="en-US" sz="2400" dirty="0"/>
              <a:t>Block size, </a:t>
            </a:r>
            <a:r>
              <a:rPr lang="en-US" sz="2400" b="1" i="1" dirty="0">
                <a:solidFill>
                  <a:srgbClr val="0070C0"/>
                </a:solidFill>
              </a:rPr>
              <a:t>b</a:t>
            </a:r>
            <a:r>
              <a:rPr lang="en-US" sz="2400" b="1" dirty="0">
                <a:solidFill>
                  <a:srgbClr val="0070C0"/>
                </a:solidFill>
              </a:rPr>
              <a:t> = 4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words</a:t>
            </a:r>
          </a:p>
          <a:p>
            <a:pPr lvl="1"/>
            <a:r>
              <a:rPr lang="en-US" sz="2400" i="1" dirty="0"/>
              <a:t>C</a:t>
            </a:r>
            <a:r>
              <a:rPr lang="en-US" sz="2400" dirty="0"/>
              <a:t> = 8 words</a:t>
            </a:r>
          </a:p>
          <a:p>
            <a:pPr lvl="1"/>
            <a:r>
              <a:rPr lang="en-US" sz="2400" dirty="0"/>
              <a:t>Direct mapped (1 block per set)</a:t>
            </a:r>
          </a:p>
          <a:p>
            <a:pPr lvl="1"/>
            <a:r>
              <a:rPr lang="en-US" sz="2400" dirty="0"/>
              <a:t>Number of blocks, </a:t>
            </a:r>
            <a:r>
              <a:rPr lang="en-US" sz="2400" b="1" i="1" dirty="0">
                <a:solidFill>
                  <a:srgbClr val="0070C0"/>
                </a:solidFill>
              </a:rPr>
              <a:t>B</a:t>
            </a:r>
            <a:r>
              <a:rPr lang="en-US" sz="2400" b="1" dirty="0">
                <a:solidFill>
                  <a:srgbClr val="0070C0"/>
                </a:solidFill>
              </a:rPr>
              <a:t> = 2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i="1" dirty="0"/>
              <a:t>C</a:t>
            </a:r>
            <a:r>
              <a:rPr lang="en-US" sz="2400" dirty="0"/>
              <a:t>/</a:t>
            </a:r>
            <a:r>
              <a:rPr lang="en-US" sz="2400" i="1" dirty="0"/>
              <a:t>b</a:t>
            </a:r>
            <a:r>
              <a:rPr lang="en-US" sz="2400" dirty="0"/>
              <a:t> = 8/4 = 2)</a:t>
            </a:r>
          </a:p>
        </p:txBody>
      </p:sp>
      <p:graphicFrame>
        <p:nvGraphicFramePr>
          <p:cNvPr id="16" name="Object 11">
            <a:extLst>
              <a:ext uri="{FF2B5EF4-FFF2-40B4-BE49-F238E27FC236}">
                <a16:creationId xmlns:a16="http://schemas.microsoft.com/office/drawing/2014/main" id="{4438F5DB-F76E-480F-ACD9-06464720BE5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32365074"/>
              </p:ext>
            </p:extLst>
          </p:nvPr>
        </p:nvGraphicFramePr>
        <p:xfrm>
          <a:off x="762000" y="3124200"/>
          <a:ext cx="75438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500720" imgH="1908720" progId="Visio.Drawing.6">
                  <p:embed/>
                </p:oleObj>
              </mc:Choice>
              <mc:Fallback>
                <p:oleObj name="VISIO" r:id="rId5" imgW="4500720" imgH="1908720" progId="Visio.Drawing.6">
                  <p:embed/>
                  <p:pic>
                    <p:nvPicPr>
                      <p:cNvPr id="137217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124200"/>
                        <a:ext cx="75438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707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157"/>
    </mc:Choice>
    <mc:Fallback xmlns="">
      <p:transition spd="slow" advTm="392157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Cache with Larger Block Size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59BCB2BF-5E86-4A62-8BF5-E051254407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2198723"/>
              </p:ext>
            </p:extLst>
          </p:nvPr>
        </p:nvGraphicFramePr>
        <p:xfrm>
          <a:off x="762000" y="2819400"/>
          <a:ext cx="75438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499699" imgH="1908928" progId="Visio.Drawing.11">
                  <p:embed/>
                </p:oleObj>
              </mc:Choice>
              <mc:Fallback>
                <p:oleObj name="Visio" r:id="rId5" imgW="4499699" imgH="1908928" progId="Visio.Drawing.11">
                  <p:embed/>
                  <p:pic>
                    <p:nvPicPr>
                      <p:cNvPr id="14131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819400"/>
                        <a:ext cx="75438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5" descr="CacheBlockSize">
            <a:extLst>
              <a:ext uri="{FF2B5EF4-FFF2-40B4-BE49-F238E27FC236}">
                <a16:creationId xmlns:a16="http://schemas.microsoft.com/office/drawing/2014/main" id="{E03AF552-48F5-45C8-9C16-41C5AEBDD31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066800"/>
            <a:ext cx="5105400" cy="1590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615"/>
    </mc:Choice>
    <mc:Fallback xmlns="">
      <p:transition spd="slow" advTm="67615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Cache Perf. with Spatial Locality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CF77A762-900F-42F9-ADDF-39EBBC229CA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7468206"/>
              </p:ext>
            </p:extLst>
          </p:nvPr>
        </p:nvGraphicFramePr>
        <p:xfrm>
          <a:off x="2209800" y="3505200"/>
          <a:ext cx="6858000" cy="287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4557600" imgH="1908720" progId="Visio.Drawing.6">
                  <p:embed/>
                </p:oleObj>
              </mc:Choice>
              <mc:Fallback>
                <p:oleObj name="VISIO" r:id="rId8" imgW="4557600" imgH="1908720" progId="Visio.Drawing.6">
                  <p:embed/>
                  <p:pic>
                    <p:nvPicPr>
                      <p:cNvPr id="14121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505200"/>
                        <a:ext cx="6858000" cy="287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69B64E5B-11CA-4D71-8751-CE6A5C101FE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31723" y="11430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Miss Rate = 1/15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	      = 6.67%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FB76950D-B74D-4E71-B8D4-CD3674BD8AA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03420" y="2247900"/>
            <a:ext cx="3886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Larger blocks reduce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compulsory misses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through spatial locality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AB6356-3155-4755-BA1A-692F097D1DF0}"/>
              </a:ext>
            </a:extLst>
          </p:cNvPr>
          <p:cNvSpPr/>
          <p:nvPr/>
        </p:nvSpPr>
        <p:spPr>
          <a:xfrm>
            <a:off x="5943600" y="933450"/>
            <a:ext cx="19812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E11DE-1E3D-4DB4-9A53-BC34B5716465}"/>
              </a:ext>
            </a:extLst>
          </p:cNvPr>
          <p:cNvSpPr/>
          <p:nvPr/>
        </p:nvSpPr>
        <p:spPr>
          <a:xfrm>
            <a:off x="4457700" y="2266950"/>
            <a:ext cx="3390900" cy="1314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45E4F94B-9CAF-4851-8C56-B3274501DEA9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381000" y="-457200"/>
            <a:ext cx="419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zero,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s1, zero, 0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   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s0, zero,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s2, 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s3, 12(s1)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s4, 8(s1)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s0,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459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796"/>
    </mc:Choice>
    <mc:Fallback xmlns="">
      <p:transition spd="slow" advTm="205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Types of Misses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755ECD0-C06E-4875-AA16-F918C5F98B5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14400"/>
            <a:ext cx="7772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Compulsory: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first time data accessed</a:t>
            </a:r>
          </a:p>
          <a:p>
            <a:r>
              <a:rPr lang="en-US" b="1" dirty="0">
                <a:solidFill>
                  <a:srgbClr val="0070C0"/>
                </a:solidFill>
              </a:rPr>
              <a:t>Capacity: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cache too small to hold all data of interest</a:t>
            </a:r>
          </a:p>
          <a:p>
            <a:r>
              <a:rPr lang="en-US" b="1" dirty="0">
                <a:solidFill>
                  <a:srgbClr val="0070C0"/>
                </a:solidFill>
              </a:rPr>
              <a:t>Conflict: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data of interest maps to same location in cache</a:t>
            </a:r>
          </a:p>
          <a:p>
            <a:endParaRPr lang="en-US" dirty="0"/>
          </a:p>
          <a:p>
            <a:pPr marL="0"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Miss penalty: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/>
              <a:t>time it takes to retrieve a block from lower level of hierarchy</a:t>
            </a:r>
          </a:p>
        </p:txBody>
      </p:sp>
    </p:spTree>
    <p:extLst>
      <p:ext uri="{BB962C8B-B14F-4D97-AF65-F5344CB8AC3E}">
        <p14:creationId xmlns:p14="http://schemas.microsoft.com/office/powerpoint/2010/main" val="4568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82"/>
    </mc:Choice>
    <mc:Fallback xmlns="">
      <p:transition spd="slow" advTm="43582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Cache Organization Recap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A09EC32F-0926-404A-B807-0920E5DAA99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5562600" cy="4953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Capacity: </a:t>
            </a:r>
            <a:r>
              <a:rPr lang="en-US" sz="2400" i="1" dirty="0"/>
              <a:t>C </a:t>
            </a:r>
          </a:p>
          <a:p>
            <a:r>
              <a:rPr lang="en-US" sz="2400" b="1" dirty="0"/>
              <a:t>Block size: </a:t>
            </a:r>
            <a:r>
              <a:rPr lang="en-US" sz="2400" i="1" dirty="0"/>
              <a:t>b</a:t>
            </a:r>
            <a:endParaRPr lang="en-US" sz="2400" dirty="0"/>
          </a:p>
          <a:p>
            <a:r>
              <a:rPr lang="en-US" sz="2400" b="1" dirty="0"/>
              <a:t>Number of blocks in cache: </a:t>
            </a:r>
            <a:r>
              <a:rPr lang="en-US" sz="2400" i="1" dirty="0"/>
              <a:t>B</a:t>
            </a:r>
            <a:r>
              <a:rPr lang="en-US" sz="2400" dirty="0"/>
              <a:t> = </a:t>
            </a:r>
            <a:r>
              <a:rPr lang="en-US" sz="2400" i="1" dirty="0"/>
              <a:t>C</a:t>
            </a:r>
            <a:r>
              <a:rPr lang="en-US" sz="2400" dirty="0"/>
              <a:t>/</a:t>
            </a:r>
            <a:r>
              <a:rPr lang="en-US" sz="2400" i="1" dirty="0"/>
              <a:t>b</a:t>
            </a:r>
          </a:p>
          <a:p>
            <a:r>
              <a:rPr lang="en-US" sz="2400" b="1" dirty="0"/>
              <a:t>Number of blocks in a set: </a:t>
            </a:r>
            <a:r>
              <a:rPr lang="en-US" sz="2400" i="1" dirty="0"/>
              <a:t>N</a:t>
            </a:r>
          </a:p>
          <a:p>
            <a:r>
              <a:rPr lang="en-US" sz="2400" b="1" dirty="0"/>
              <a:t>Number of sets: </a:t>
            </a:r>
            <a:r>
              <a:rPr lang="en-US" sz="2400" i="1" dirty="0"/>
              <a:t>S</a:t>
            </a:r>
            <a:r>
              <a:rPr lang="en-US" sz="2400" dirty="0"/>
              <a:t> = </a:t>
            </a:r>
            <a:r>
              <a:rPr lang="en-US" sz="2400" i="1" dirty="0"/>
              <a:t>B</a:t>
            </a:r>
            <a:r>
              <a:rPr lang="en-US" sz="2400" dirty="0"/>
              <a:t>/</a:t>
            </a:r>
            <a:r>
              <a:rPr lang="en-US" sz="2400" i="1" dirty="0"/>
              <a:t>N</a:t>
            </a:r>
          </a:p>
        </p:txBody>
      </p:sp>
      <p:graphicFrame>
        <p:nvGraphicFramePr>
          <p:cNvPr id="14" name="Group 47">
            <a:extLst>
              <a:ext uri="{FF2B5EF4-FFF2-40B4-BE49-F238E27FC236}">
                <a16:creationId xmlns:a16="http://schemas.microsoft.com/office/drawing/2014/main" id="{5E37B1D4-EEB6-4699-8B73-2D8BF51A6719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685800" y="3458633"/>
          <a:ext cx="7924800" cy="2537460"/>
        </p:xfrm>
        <a:graphic>
          <a:graphicData uri="http://schemas.openxmlformats.org/drawingml/2006/table">
            <a:tbl>
              <a:tblPr/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Organization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of Ways (</a:t>
                      </a: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of Sets (</a:t>
                      </a: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 = B/N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Direct Mapped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N-Way Set Associative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 &lt; 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&lt; 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 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/ 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Fully Associative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29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10"/>
    </mc:Choice>
    <mc:Fallback xmlns="">
      <p:transition spd="slow" advTm="9341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Cache Replacement Policy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010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0"/>
    </mc:Choice>
    <mc:Fallback xmlns="">
      <p:transition spd="slow" advTm="213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Replacement Policy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1B47893-9425-4455-B0E1-289AB4ADFD7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89128" y="1143000"/>
            <a:ext cx="80214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dirty="0"/>
              <a:t>Cache is too small to hold all data of interest at once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If cache full: program accesses data X and evicts data Y</a:t>
            </a:r>
          </a:p>
          <a:p>
            <a:pPr>
              <a:lnSpc>
                <a:spcPct val="80000"/>
              </a:lnSpc>
            </a:pPr>
            <a:r>
              <a:rPr lang="en-US" sz="2800" b="1" i="1" dirty="0">
                <a:solidFill>
                  <a:schemeClr val="accent1"/>
                </a:solidFill>
              </a:rPr>
              <a:t>Capacity miss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when access Y again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How to choose Y to minimize chance of needing it again? </a:t>
            </a:r>
          </a:p>
          <a:p>
            <a:pPr lvl="1">
              <a:lnSpc>
                <a:spcPct val="8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Least recently used (LRU) replacement</a:t>
            </a:r>
            <a:r>
              <a:rPr lang="en-US" sz="2400" dirty="0">
                <a:solidFill>
                  <a:schemeClr val="accent1"/>
                </a:solidFill>
              </a:rPr>
              <a:t>: </a:t>
            </a:r>
            <a:r>
              <a:rPr lang="en-US" sz="2400" dirty="0"/>
              <a:t>the least recently used block in a set evicted</a:t>
            </a:r>
          </a:p>
        </p:txBody>
      </p:sp>
    </p:spTree>
    <p:extLst>
      <p:ext uri="{BB962C8B-B14F-4D97-AF65-F5344CB8AC3E}">
        <p14:creationId xmlns:p14="http://schemas.microsoft.com/office/powerpoint/2010/main" val="421976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497"/>
    </mc:Choice>
    <mc:Fallback xmlns="">
      <p:transition spd="slow" advTm="58497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LRU Replacement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B40A312-3E11-4020-93B3-C493EBEAEC5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914400"/>
            <a:ext cx="4572000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ourier New" pitchFamily="49" charset="0"/>
              </a:rPr>
              <a:t># RISC-V assembly</a:t>
            </a:r>
            <a:endParaRPr lang="en-US" sz="1600" dirty="0">
              <a:latin typeface="Courier New" pitchFamily="49" charset="0"/>
            </a:endParaRP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s1, 0x04(zero)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s2, 0x24(zero)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s3, 0x54(zero)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E86D9F3-C5F2-44DC-AFFD-C4149848AED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21411393"/>
              </p:ext>
            </p:extLst>
          </p:nvPr>
        </p:nvGraphicFramePr>
        <p:xfrm>
          <a:off x="1219200" y="2209800"/>
          <a:ext cx="6400800" cy="400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209040" imgH="2005920" progId="Visio.Drawing.6">
                  <p:embed/>
                </p:oleObj>
              </mc:Choice>
              <mc:Fallback>
                <p:oleObj name="VISIO" r:id="rId6" imgW="3209040" imgH="2005920" progId="Visio.Drawing.6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E4452648-19EE-49B2-A410-907B4B63F6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209800"/>
                        <a:ext cx="6400800" cy="400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D5F3C46-45B4-4CB9-8AE9-C427E3EA797C}"/>
              </a:ext>
            </a:extLst>
          </p:cNvPr>
          <p:cNvSpPr/>
          <p:nvPr/>
        </p:nvSpPr>
        <p:spPr>
          <a:xfrm>
            <a:off x="1295400" y="2209800"/>
            <a:ext cx="6096000" cy="396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4F63FDA-5DBD-4E56-B94F-F7D85BA035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610247"/>
              </p:ext>
            </p:extLst>
          </p:nvPr>
        </p:nvGraphicFramePr>
        <p:xfrm>
          <a:off x="1219200" y="2209800"/>
          <a:ext cx="6400800" cy="400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6401075" imgH="4002090" progId="Visio.Drawing.11">
                  <p:embed/>
                </p:oleObj>
              </mc:Choice>
              <mc:Fallback>
                <p:oleObj name="Visio" r:id="rId8" imgW="6401075" imgH="400209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219200" y="2209800"/>
                        <a:ext cx="6400800" cy="400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5173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288"/>
    </mc:Choice>
    <mc:Fallback xmlns="">
      <p:transition spd="slow" advTm="233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Cache Summary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5371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6"/>
    </mc:Choice>
    <mc:Fallback xmlns="">
      <p:transition spd="slow" advTm="2266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Cache Summary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8F5A8EF7-991C-49AB-8FB8-7232BB97E3C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153400" cy="4953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>
                <a:solidFill>
                  <a:schemeClr val="accent1"/>
                </a:solidFill>
              </a:rPr>
              <a:t>What data is held in the cache?</a:t>
            </a:r>
          </a:p>
          <a:p>
            <a:pPr lvl="1"/>
            <a:r>
              <a:rPr lang="en-US" sz="2600"/>
              <a:t>Recently used data (temporal locality)</a:t>
            </a:r>
          </a:p>
          <a:p>
            <a:pPr lvl="1"/>
            <a:r>
              <a:rPr lang="en-US" sz="2600"/>
              <a:t>Nearby data (spatial locality)</a:t>
            </a:r>
          </a:p>
          <a:p>
            <a:r>
              <a:rPr lang="en-US" sz="3000" b="1">
                <a:solidFill>
                  <a:schemeClr val="accent1"/>
                </a:solidFill>
              </a:rPr>
              <a:t>How is data found?</a:t>
            </a:r>
          </a:p>
          <a:p>
            <a:pPr lvl="1"/>
            <a:r>
              <a:rPr lang="en-US" sz="2600"/>
              <a:t>Set is determined by address of data</a:t>
            </a:r>
          </a:p>
          <a:p>
            <a:pPr lvl="1"/>
            <a:r>
              <a:rPr lang="en-US" sz="2600"/>
              <a:t>Word within block also determined by address</a:t>
            </a:r>
          </a:p>
          <a:p>
            <a:pPr lvl="1"/>
            <a:r>
              <a:rPr lang="en-US" sz="2600"/>
              <a:t>In associative caches, data could be in one of several ways</a:t>
            </a:r>
          </a:p>
          <a:p>
            <a:r>
              <a:rPr lang="en-US" sz="3000" b="1">
                <a:solidFill>
                  <a:schemeClr val="accent1"/>
                </a:solidFill>
              </a:rPr>
              <a:t>What data is replaced?</a:t>
            </a:r>
          </a:p>
          <a:p>
            <a:pPr lvl="1"/>
            <a:r>
              <a:rPr lang="en-US" sz="2600"/>
              <a:t>Least-recently used way in the set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0201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32"/>
    </mc:Choice>
    <mc:Fallback xmlns="">
      <p:transition spd="slow" advTm="3313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Processor-Memory Gap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45EB90-670C-462F-8C28-9177923AA49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/>
              <a:t>In prior chapters, assumed access memory in 1 clock cycle – but hasn’t been true since the 1980’s.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827D278-B9F7-4476-9183-31B9FF4239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0"/>
            <a:ext cx="8305800" cy="385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8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74"/>
    </mc:Choice>
    <mc:Fallback xmlns="">
      <p:transition spd="slow" advTm="3267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Miss Rate Trends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F1C0C-441E-4070-98FD-2ADAAFA6202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969962"/>
            <a:ext cx="6324600" cy="5049838"/>
          </a:xfrm>
          <a:prstGeom prst="rect">
            <a:avLst/>
          </a:prstGeom>
          <a:noFill/>
          <a:ln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CB40B9-FC83-48BE-95A3-BF1FCA3B8FE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14600" y="838200"/>
            <a:ext cx="6324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caches reduce  capacity misses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Greater associativity reduces conflict misses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6F053B3-9C56-46FC-8770-572798B16E3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6096000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1" dirty="0">
                <a:latin typeface="Times New Roman" pitchFamily="18" charset="0"/>
                <a:cs typeface="Arial" charset="0"/>
              </a:rPr>
              <a:t>Adapted from Patterson &amp; Hennessy, </a:t>
            </a:r>
            <a:r>
              <a:rPr lang="en-US" sz="1200" b="1" i="1" dirty="0">
                <a:latin typeface="Times New Roman" pitchFamily="18" charset="0"/>
                <a:cs typeface="Arial" charset="0"/>
              </a:rPr>
              <a:t>Computer Architecture: A Quantitative Approach, </a:t>
            </a:r>
            <a:r>
              <a:rPr lang="en-US" sz="1200" b="1" dirty="0">
                <a:latin typeface="Times New Roman" pitchFamily="18" charset="0"/>
                <a:cs typeface="Arial" charset="0"/>
              </a:rPr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283731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87"/>
    </mc:Choice>
    <mc:Fallback xmlns="">
      <p:transition spd="slow" advTm="120087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Miss Rate Trends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285CAE6-C131-4FC1-978B-BC3DE1212C8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990600"/>
            <a:ext cx="7010400" cy="4116388"/>
          </a:xfrm>
          <a:prstGeom prst="rect">
            <a:avLst/>
          </a:prstGeom>
          <a:noFill/>
          <a:ln/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20073119-6293-4EBF-83C6-2CE9684D872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0200" y="52578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blocks reduce compulsory misses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blocks increase conflict misses</a:t>
            </a:r>
          </a:p>
        </p:txBody>
      </p:sp>
    </p:spTree>
    <p:extLst>
      <p:ext uri="{BB962C8B-B14F-4D97-AF65-F5344CB8AC3E}">
        <p14:creationId xmlns:p14="http://schemas.microsoft.com/office/powerpoint/2010/main" val="115050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38"/>
    </mc:Choice>
    <mc:Fallback xmlns="">
      <p:transition spd="slow" advTm="72438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Multilevel Caches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B3ED563-4729-41D2-98FA-59AF4667176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Larger caches have lower miss rates, longer access times</a:t>
            </a:r>
          </a:p>
          <a:p>
            <a:r>
              <a:rPr lang="en-US"/>
              <a:t>Expand memory hierarchy to multiple levels of caches</a:t>
            </a:r>
          </a:p>
          <a:p>
            <a:r>
              <a:rPr lang="en-US"/>
              <a:t>Level 1: small and fast (e.g. 16 KB, 1 cycle)</a:t>
            </a:r>
          </a:p>
          <a:p>
            <a:r>
              <a:rPr lang="en-US"/>
              <a:t>Level 2: larger and slower (e.g. 256 KB, 2-6 cycles)</a:t>
            </a:r>
          </a:p>
          <a:p>
            <a:r>
              <a:rPr lang="en-US"/>
              <a:t>Most modern PCs have L1, L2, and L3 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56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31"/>
    </mc:Choice>
    <mc:Fallback xmlns="">
      <p:transition spd="slow" advTm="6453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Intel Pentium III Die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FD6E918C-9DBE-419E-9307-E7F2669A59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52600" y="1013524"/>
          <a:ext cx="5791200" cy="507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143146" imgH="3628949" progId="Visio.Drawing.6">
                  <p:embed/>
                </p:oleObj>
              </mc:Choice>
              <mc:Fallback>
                <p:oleObj name="VISIO" r:id="rId5" imgW="4143146" imgH="3628949" progId="Visio.Drawing.6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FD6E918C-9DBE-419E-9307-E7F2669A59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013524"/>
                        <a:ext cx="5791200" cy="5072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AEA3D9BA-47B1-4DBD-A728-22A51E556A2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52600" y="5867400"/>
            <a:ext cx="571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1" dirty="0">
                <a:latin typeface="Times New Roman" pitchFamily="18" charset="0"/>
                <a:cs typeface="Arial" charset="0"/>
              </a:rPr>
              <a:t>© Intel Corp.</a:t>
            </a:r>
          </a:p>
        </p:txBody>
      </p:sp>
    </p:spTree>
    <p:extLst>
      <p:ext uri="{BB962C8B-B14F-4D97-AF65-F5344CB8AC3E}">
        <p14:creationId xmlns:p14="http://schemas.microsoft.com/office/powerpoint/2010/main" val="210226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04"/>
    </mc:Choice>
    <mc:Fallback xmlns="">
      <p:transition spd="slow" advTm="27704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Virtual Memory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54506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81"/>
    </mc:Choice>
    <mc:Fallback xmlns="">
      <p:transition spd="slow" advTm="2318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Virtual Memory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139EA11-A483-4375-9F4C-B9FC6BE677E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Gives the illusion of bigger memory</a:t>
            </a:r>
          </a:p>
          <a:p>
            <a:r>
              <a:rPr lang="en-US"/>
              <a:t>Main memory (DRAM) acts as cache for hard disk</a:t>
            </a:r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B648273-56CC-4937-99E8-7E050BDA32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243213"/>
              </p:ext>
            </p:extLst>
          </p:nvPr>
        </p:nvGraphicFramePr>
        <p:xfrm>
          <a:off x="533400" y="3200400"/>
          <a:ext cx="8112873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516825" imgH="887864" progId="Visio.Drawing.15">
                  <p:embed/>
                </p:oleObj>
              </mc:Choice>
              <mc:Fallback>
                <p:oleObj name="Visio" r:id="rId4" imgW="3516825" imgH="887864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4744C96-E3C7-42B4-874F-25D91A1EA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3200400"/>
                        <a:ext cx="8112873" cy="204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007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23"/>
    </mc:Choice>
    <mc:Fallback xmlns="">
      <p:transition spd="slow" advTm="22223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Hierarchy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AD27001-AE1F-4E73-9412-FB6C91435C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827808"/>
              </p:ext>
            </p:extLst>
          </p:nvPr>
        </p:nvGraphicFramePr>
        <p:xfrm>
          <a:off x="334250" y="2209800"/>
          <a:ext cx="8475499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724258" imgH="1741366" progId="Visio.Drawing.15">
                  <p:embed/>
                </p:oleObj>
              </mc:Choice>
              <mc:Fallback>
                <p:oleObj name="Visio" r:id="rId5" imgW="4724258" imgH="1741366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AD27001-AE1F-4E73-9412-FB6C91435C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4250" y="2209800"/>
                        <a:ext cx="8475499" cy="312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591A53-9E33-43D4-98C8-BD777501684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86000" y="5181600"/>
            <a:ext cx="5715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Physical Memory: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DRAM (Main Memory)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Virtual Memory: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Hard drive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Slow, Large, Cheap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DD9397C-9733-48E0-AFAC-4A4403669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228849"/>
              </p:ext>
            </p:extLst>
          </p:nvPr>
        </p:nvGraphicFramePr>
        <p:xfrm>
          <a:off x="2223655" y="899401"/>
          <a:ext cx="4849091" cy="1224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516825" imgH="887864" progId="Visio.Drawing.15">
                  <p:embed/>
                </p:oleObj>
              </mc:Choice>
              <mc:Fallback>
                <p:oleObj name="Visio" r:id="rId7" imgW="3516825" imgH="887864" progId="Visio.Drawing.15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B648273-56CC-4937-99E8-7E050BDA32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23655" y="899401"/>
                        <a:ext cx="4849091" cy="1224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01273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72"/>
    </mc:Choice>
    <mc:Fallback xmlns="">
      <p:transition spd="slow" advTm="15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Hierarchy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A8D28FD3-D670-42F0-954F-50547C8688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81007900"/>
              </p:ext>
            </p:extLst>
          </p:nvPr>
        </p:nvGraphicFramePr>
        <p:xfrm>
          <a:off x="351979" y="1676400"/>
          <a:ext cx="5257800" cy="3590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6543720" imgH="4466520" progId="Visio.Drawing.6">
                  <p:embed/>
                </p:oleObj>
              </mc:Choice>
              <mc:Fallback>
                <p:oleObj name="VISIO" r:id="rId7" imgW="6543720" imgH="4466520" progId="Visio.Drawing.6">
                  <p:embed/>
                  <p:pic>
                    <p:nvPicPr>
                      <p:cNvPr id="144487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979" y="1676400"/>
                        <a:ext cx="5257800" cy="3590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>
            <a:extLst>
              <a:ext uri="{FF2B5EF4-FFF2-40B4-BE49-F238E27FC236}">
                <a16:creationId xmlns:a16="http://schemas.microsoft.com/office/drawing/2014/main" id="{D0D45853-0871-4C29-8CB7-AB6375492A1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" y="5408221"/>
            <a:ext cx="5562600" cy="387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1" dirty="0">
                <a:solidFill>
                  <a:srgbClr val="0070C0"/>
                </a:solidFill>
                <a:latin typeface="+mj-lt"/>
                <a:cs typeface="Arial" charset="0"/>
              </a:rPr>
              <a:t>	Takes milliseconds to </a:t>
            </a:r>
            <a:r>
              <a:rPr lang="en-US" b="1" i="1" dirty="0">
                <a:solidFill>
                  <a:srgbClr val="0070C0"/>
                </a:solidFill>
                <a:latin typeface="+mj-lt"/>
                <a:cs typeface="Arial" charset="0"/>
              </a:rPr>
              <a:t>seek</a:t>
            </a:r>
            <a:r>
              <a:rPr lang="en-US" b="1" dirty="0">
                <a:solidFill>
                  <a:srgbClr val="0070C0"/>
                </a:solidFill>
                <a:latin typeface="+mj-lt"/>
                <a:cs typeface="Arial" charset="0"/>
              </a:rPr>
              <a:t> correct location on disk</a:t>
            </a:r>
          </a:p>
        </p:txBody>
      </p:sp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2AB89F2-E6D0-46E5-B2BE-CE8EE13069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1864" y="2647930"/>
            <a:ext cx="4239904" cy="2199036"/>
          </a:xfrm>
          <a:prstGeom prst="rect">
            <a:avLst/>
          </a:prstGeom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3E9EBA8A-E221-4422-B3F3-FC77FFCB317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47800" y="1024446"/>
            <a:ext cx="3254138" cy="387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Hard Disk Drive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424A78A-30A2-4E33-B68E-4F153223B89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737746" y="1024446"/>
            <a:ext cx="3254138" cy="387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Solid State Drive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F317FC-2074-4076-98E9-D19E75239BF5}"/>
              </a:ext>
            </a:extLst>
          </p:cNvPr>
          <p:cNvSpPr txBox="1"/>
          <p:nvPr/>
        </p:nvSpPr>
        <p:spPr>
          <a:xfrm>
            <a:off x="5791200" y="5824050"/>
            <a:ext cx="3352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Arshane88 / CC BY-SA 4.0 /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28934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54"/>
    </mc:Choice>
    <mc:Fallback xmlns="">
      <p:transition spd="slow" advTm="27354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B09A4B4-8F0E-4471-8BB0-6A9B69E1685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09600" y="990600"/>
            <a:ext cx="7905206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70C0"/>
                </a:solidFill>
              </a:rPr>
              <a:t>Virtual addresses</a:t>
            </a:r>
          </a:p>
          <a:p>
            <a:pPr lvl="1"/>
            <a:r>
              <a:rPr lang="en-US" sz="2200" dirty="0"/>
              <a:t>Programs use virtual addresses</a:t>
            </a:r>
          </a:p>
          <a:p>
            <a:pPr lvl="1"/>
            <a:r>
              <a:rPr lang="en-US" sz="2200" dirty="0"/>
              <a:t>Entire virtual address space stored on a hard drive</a:t>
            </a:r>
          </a:p>
          <a:p>
            <a:pPr lvl="1"/>
            <a:r>
              <a:rPr lang="en-US" sz="2200" dirty="0"/>
              <a:t>Subset of virtual address data in DRAM</a:t>
            </a:r>
          </a:p>
          <a:p>
            <a:pPr lvl="1"/>
            <a:r>
              <a:rPr lang="en-US" sz="2200" dirty="0"/>
              <a:t>CPU translates virtual addresses into </a:t>
            </a:r>
            <a:r>
              <a:rPr lang="en-US" sz="2200" b="1" i="1" dirty="0"/>
              <a:t>physical addresses </a:t>
            </a:r>
            <a:r>
              <a:rPr lang="en-US" sz="2200" dirty="0"/>
              <a:t>(DRAM addresses)</a:t>
            </a:r>
          </a:p>
          <a:p>
            <a:pPr lvl="1"/>
            <a:r>
              <a:rPr lang="en-US" sz="2200" dirty="0"/>
              <a:t>Data not in DRAM fetched from hard drive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Memory Protection</a:t>
            </a:r>
          </a:p>
          <a:p>
            <a:pPr lvl="1"/>
            <a:r>
              <a:rPr lang="en-US" sz="2200" dirty="0"/>
              <a:t>Each program has own virtual to physical mapping</a:t>
            </a:r>
          </a:p>
          <a:p>
            <a:pPr lvl="1"/>
            <a:r>
              <a:rPr lang="en-US" sz="2200" dirty="0"/>
              <a:t>Two programs can use same virtual address for different data</a:t>
            </a:r>
          </a:p>
          <a:p>
            <a:pPr lvl="1"/>
            <a:r>
              <a:rPr lang="en-US" sz="2200" dirty="0"/>
              <a:t>Programs don’t need to be aware others are running</a:t>
            </a:r>
          </a:p>
          <a:p>
            <a:pPr lvl="1"/>
            <a:r>
              <a:rPr lang="en-US" sz="2200" dirty="0"/>
              <a:t>One program (or virus) can’t corrupt memory used by another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69E188-7C5A-484E-AE0B-9452536FE3E7}"/>
              </a:ext>
            </a:extLst>
          </p:cNvPr>
          <p:cNvSpPr/>
          <p:nvPr/>
        </p:nvSpPr>
        <p:spPr>
          <a:xfrm>
            <a:off x="533400" y="3886200"/>
            <a:ext cx="8077200" cy="236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620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50"/>
    </mc:Choice>
    <mc:Fallback xmlns="">
      <p:transition spd="slow" advTm="55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49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474B872A-E0EC-41A0-85CC-4899E87535C3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5966527"/>
              </p:ext>
            </p:extLst>
          </p:nvPr>
        </p:nvGraphicFramePr>
        <p:xfrm>
          <a:off x="1328057" y="1066800"/>
          <a:ext cx="6400800" cy="3429000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Cache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Virtual Memory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Block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Page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Block Size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Page Size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Block Offset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Page Offset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Miss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Page Fault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Tag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Virtual Page Number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29">
            <a:extLst>
              <a:ext uri="{FF2B5EF4-FFF2-40B4-BE49-F238E27FC236}">
                <a16:creationId xmlns:a16="http://schemas.microsoft.com/office/drawing/2014/main" id="{9C3CF8BF-4E41-499C-A44F-55B3A3C6572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4800600"/>
            <a:ext cx="8077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1" dirty="0">
                <a:latin typeface="+mj-lt"/>
                <a:cs typeface="Arial" charset="0"/>
              </a:rPr>
              <a:t>Physical memory acts as cache for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77182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89"/>
    </mc:Choice>
    <mc:Fallback xmlns="">
      <p:transition spd="slow" advTm="5228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System Challenge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Make memory system appear as fast as processor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Use hierarchy of memories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Ideal memory: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Fast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Cheap</a:t>
            </a:r>
            <a:r>
              <a:rPr lang="en-US" sz="2600" dirty="0">
                <a:latin typeface="+mj-lt"/>
                <a:cs typeface="Arial" charset="0"/>
              </a:rPr>
              <a:t> (inexpensive)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Large</a:t>
            </a:r>
            <a:r>
              <a:rPr lang="en-US" sz="2600" dirty="0">
                <a:latin typeface="+mj-lt"/>
                <a:cs typeface="Arial" charset="0"/>
              </a:rPr>
              <a:t> (capacity)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FF0000"/>
                </a:solidFill>
                <a:latin typeface="+mj-lt"/>
                <a:cs typeface="Arial" charset="0"/>
              </a:rPr>
              <a:t> But can only choose two!</a:t>
            </a:r>
            <a:endParaRPr lang="en-US" sz="3200" dirty="0">
              <a:solidFill>
                <a:srgbClr val="FF0000"/>
              </a:solidFill>
              <a:latin typeface="+mj-lt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C52DE19-C0C9-436A-98F4-F8B78083081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63" y="1600200"/>
            <a:ext cx="2801937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83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31"/>
    </mc:Choice>
    <mc:Fallback xmlns="">
      <p:transition spd="slow" advTm="4433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Definitions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B09A4B4-8F0E-4471-8BB0-6A9B69E1685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7905206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70C0"/>
                </a:solidFill>
              </a:rPr>
              <a:t>Page size: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amount of memory transferred from hard disk to DRAM at once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Address translation: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determining physical address from virtual address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Page table: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lookup table used to translate virtual addresses to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25640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39"/>
    </mc:Choice>
    <mc:Fallback xmlns="">
      <p:transition spd="slow" advTm="26039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Definitions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6" descr="Fig8_20">
            <a:extLst>
              <a:ext uri="{FF2B5EF4-FFF2-40B4-BE49-F238E27FC236}">
                <a16:creationId xmlns:a16="http://schemas.microsoft.com/office/drawing/2014/main" id="{FDC41B05-F8B5-4115-A3AB-11CA6F7A9C8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235937"/>
            <a:ext cx="7772400" cy="33956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85C9FF7F-B8D5-4259-9E70-4F461563BDD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48006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Most accesses hit </a:t>
            </a:r>
            <a:r>
              <a:rPr lang="en-US" sz="2400" dirty="0">
                <a:latin typeface="+mj-lt"/>
                <a:cs typeface="Arial" charset="0"/>
              </a:rPr>
              <a:t>in physical memory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But programs have the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large capacity </a:t>
            </a:r>
            <a:r>
              <a:rPr lang="en-US" sz="2400" dirty="0">
                <a:latin typeface="+mj-lt"/>
                <a:cs typeface="Arial" charset="0"/>
              </a:rPr>
              <a:t>of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90507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12"/>
    </mc:Choice>
    <mc:Fallback xmlns="">
      <p:transition spd="slow" advTm="59212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Address Translation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5322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2"/>
    </mc:Choice>
    <mc:Fallback xmlns="">
      <p:transition spd="slow" advTm="1592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Address Translation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53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A04DF9C-C1B5-4892-99DB-0B6F656D1D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734725"/>
              </p:ext>
            </p:extLst>
          </p:nvPr>
        </p:nvGraphicFramePr>
        <p:xfrm>
          <a:off x="1295400" y="1066800"/>
          <a:ext cx="6524988" cy="4485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630609" imgH="1120329" progId="Visio.Drawing.15">
                  <p:embed/>
                </p:oleObj>
              </mc:Choice>
              <mc:Fallback>
                <p:oleObj name="Visio" r:id="rId3" imgW="1630609" imgH="1120329" progId="Visio.Drawing.15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6910220-D612-46F4-90E2-3C41BEF8D7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400" y="1066800"/>
                        <a:ext cx="6524988" cy="4485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519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594"/>
    </mc:Choice>
    <mc:Fallback xmlns="">
      <p:transition spd="slow" advTm="127594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BF5029F-CACE-4B99-87DB-D949136BF6A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09600" y="1066800"/>
            <a:ext cx="7772400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0070C0"/>
                </a:solidFill>
              </a:rPr>
              <a:t>System:</a:t>
            </a:r>
          </a:p>
          <a:p>
            <a:pPr lvl="1"/>
            <a:r>
              <a:rPr lang="en-US" sz="2400" dirty="0"/>
              <a:t>Virtual memory size: 2 GB = 2</a:t>
            </a:r>
            <a:r>
              <a:rPr lang="en-US" sz="2400" b="1" baseline="30000" dirty="0">
                <a:solidFill>
                  <a:schemeClr val="accent1"/>
                </a:solidFill>
              </a:rPr>
              <a:t>31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Physical memory size: 128 MB = 2</a:t>
            </a:r>
            <a:r>
              <a:rPr lang="en-US" sz="2400" b="1" baseline="30000" dirty="0">
                <a:solidFill>
                  <a:schemeClr val="accent1"/>
                </a:solidFill>
              </a:rPr>
              <a:t>27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Page size: 4 KB = 2</a:t>
            </a:r>
            <a:r>
              <a:rPr lang="en-US" sz="2400" b="1" baseline="30000" dirty="0">
                <a:solidFill>
                  <a:schemeClr val="accent1"/>
                </a:solidFill>
              </a:rPr>
              <a:t>12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bytes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Organization:</a:t>
            </a:r>
          </a:p>
          <a:p>
            <a:pPr lvl="1"/>
            <a:r>
              <a:rPr lang="en-US" sz="2400" dirty="0"/>
              <a:t>Virtual address: </a:t>
            </a:r>
            <a:r>
              <a:rPr lang="en-US" sz="2400" b="1" dirty="0">
                <a:solidFill>
                  <a:srgbClr val="0070C0"/>
                </a:solidFill>
              </a:rPr>
              <a:t>31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bits</a:t>
            </a:r>
          </a:p>
          <a:p>
            <a:pPr lvl="1"/>
            <a:r>
              <a:rPr lang="en-US" sz="2400" dirty="0"/>
              <a:t>Physical address: </a:t>
            </a:r>
            <a:r>
              <a:rPr lang="en-US" sz="2400" b="1" dirty="0">
                <a:solidFill>
                  <a:srgbClr val="0070C0"/>
                </a:solidFill>
              </a:rPr>
              <a:t>27</a:t>
            </a:r>
            <a:r>
              <a:rPr lang="en-US" sz="2400" dirty="0"/>
              <a:t> bits</a:t>
            </a:r>
          </a:p>
          <a:p>
            <a:pPr lvl="1"/>
            <a:r>
              <a:rPr lang="en-US" sz="2400" dirty="0"/>
              <a:t>Page offset: </a:t>
            </a:r>
            <a:r>
              <a:rPr lang="en-US" sz="2400" b="1" dirty="0">
                <a:solidFill>
                  <a:srgbClr val="0070C0"/>
                </a:solidFill>
              </a:rPr>
              <a:t>12</a:t>
            </a:r>
            <a:r>
              <a:rPr lang="en-US" sz="2400" dirty="0"/>
              <a:t> bits</a:t>
            </a:r>
          </a:p>
          <a:p>
            <a:pPr lvl="1"/>
            <a:r>
              <a:rPr lang="en-US" sz="2400" dirty="0"/>
              <a:t># Virtual pages = 2</a:t>
            </a:r>
            <a:r>
              <a:rPr lang="en-US" sz="2400" baseline="30000" dirty="0"/>
              <a:t>31</a:t>
            </a:r>
            <a:r>
              <a:rPr lang="en-US" sz="2400" dirty="0"/>
              <a:t>/2</a:t>
            </a:r>
            <a:r>
              <a:rPr lang="en-US" sz="2400" baseline="30000" dirty="0"/>
              <a:t>12</a:t>
            </a:r>
            <a:r>
              <a:rPr lang="en-US" sz="2400" dirty="0"/>
              <a:t> = </a:t>
            </a:r>
            <a:r>
              <a:rPr lang="en-US" sz="2400" b="1" dirty="0">
                <a:solidFill>
                  <a:srgbClr val="0070C0"/>
                </a:solidFill>
              </a:rPr>
              <a:t>2</a:t>
            </a:r>
            <a:r>
              <a:rPr lang="en-US" sz="2400" b="1" baseline="30000" dirty="0">
                <a:solidFill>
                  <a:srgbClr val="0070C0"/>
                </a:solidFill>
              </a:rPr>
              <a:t>19</a:t>
            </a:r>
            <a:r>
              <a:rPr lang="en-US" sz="2400" dirty="0"/>
              <a:t>  (VPN =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19</a:t>
            </a:r>
            <a:r>
              <a:rPr lang="en-US" sz="2400" b="1" dirty="0"/>
              <a:t> </a:t>
            </a:r>
            <a:r>
              <a:rPr lang="en-US" sz="2400" dirty="0"/>
              <a:t>bits)</a:t>
            </a:r>
          </a:p>
          <a:p>
            <a:pPr lvl="1"/>
            <a:r>
              <a:rPr lang="en-US" sz="2400" dirty="0"/>
              <a:t># Physical pages = 2</a:t>
            </a:r>
            <a:r>
              <a:rPr lang="en-US" sz="2400" baseline="30000" dirty="0"/>
              <a:t>27</a:t>
            </a:r>
            <a:r>
              <a:rPr lang="en-US" sz="2400" dirty="0"/>
              <a:t>/2</a:t>
            </a:r>
            <a:r>
              <a:rPr lang="en-US" sz="2400" baseline="30000" dirty="0"/>
              <a:t>12</a:t>
            </a:r>
            <a:r>
              <a:rPr lang="en-US" sz="2400" dirty="0"/>
              <a:t> = </a:t>
            </a:r>
            <a:r>
              <a:rPr lang="en-US" sz="2400" b="1" dirty="0">
                <a:solidFill>
                  <a:srgbClr val="0070C0"/>
                </a:solidFill>
              </a:rPr>
              <a:t>2</a:t>
            </a:r>
            <a:r>
              <a:rPr lang="en-US" sz="2400" b="1" baseline="30000" dirty="0">
                <a:solidFill>
                  <a:srgbClr val="0070C0"/>
                </a:solidFill>
              </a:rPr>
              <a:t>15</a:t>
            </a:r>
            <a:r>
              <a:rPr lang="en-US" sz="2400" dirty="0"/>
              <a:t> (PPN = </a:t>
            </a:r>
            <a:r>
              <a:rPr lang="en-US" sz="2400" b="1" dirty="0">
                <a:solidFill>
                  <a:srgbClr val="0070C0"/>
                </a:solidFill>
              </a:rPr>
              <a:t>15</a:t>
            </a:r>
            <a:r>
              <a:rPr lang="en-US" sz="2400" dirty="0"/>
              <a:t> bits)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EF8768-8395-4EA0-9352-A845820A7DF0}"/>
              </a:ext>
            </a:extLst>
          </p:cNvPr>
          <p:cNvSpPr/>
          <p:nvPr/>
        </p:nvSpPr>
        <p:spPr>
          <a:xfrm>
            <a:off x="533400" y="2971800"/>
            <a:ext cx="6858000" cy="289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9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435"/>
    </mc:Choice>
    <mc:Fallback xmlns="">
      <p:transition spd="slow" advTm="94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035354D-D87C-4977-B8F1-8C470BB04E6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905000"/>
            <a:ext cx="4648200" cy="1219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</a:rPr>
              <a:t>19-bit virtual page numbers (VPN)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15-bit physical page numbers (PPN)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2C9A660-C02B-4787-A68F-076316367B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93811"/>
              </p:ext>
            </p:extLst>
          </p:nvPr>
        </p:nvGraphicFramePr>
        <p:xfrm>
          <a:off x="540819" y="1458393"/>
          <a:ext cx="8374581" cy="4332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476732" imgH="2316590" progId="Visio.Drawing.15">
                  <p:embed/>
                </p:oleObj>
              </mc:Choice>
              <mc:Fallback>
                <p:oleObj name="Visio" r:id="rId4" imgW="4476732" imgH="231659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0819" y="1458393"/>
                        <a:ext cx="8374581" cy="4332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569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694"/>
    </mc:Choice>
    <mc:Fallback xmlns="">
      <p:transition spd="slow" advTm="97694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035354D-D87C-4977-B8F1-8C470BB04E6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304800" y="1219200"/>
            <a:ext cx="4648200" cy="20574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What is the physical address of virtual address </a:t>
            </a:r>
            <a:r>
              <a:rPr lang="en-US" sz="2400" b="1" dirty="0">
                <a:solidFill>
                  <a:srgbClr val="0070C0"/>
                </a:solidFill>
              </a:rPr>
              <a:t>0x247C</a:t>
            </a:r>
            <a:r>
              <a:rPr lang="en-US" sz="2400" dirty="0"/>
              <a:t>?</a:t>
            </a:r>
          </a:p>
          <a:p>
            <a:pPr lvl="1"/>
            <a:r>
              <a:rPr lang="en-US" sz="2400" dirty="0"/>
              <a:t>VPN =</a:t>
            </a:r>
            <a:r>
              <a:rPr lang="en-US" sz="2400" b="1" dirty="0"/>
              <a:t> 0x2</a:t>
            </a:r>
          </a:p>
          <a:p>
            <a:pPr lvl="1"/>
            <a:r>
              <a:rPr lang="en-US" sz="2400" dirty="0"/>
              <a:t>VPN 0x2 maps to PPN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0x7FFF</a:t>
            </a:r>
          </a:p>
          <a:p>
            <a:pPr lvl="1"/>
            <a:r>
              <a:rPr lang="en-US" sz="2400" dirty="0"/>
              <a:t>12-bit page offset: </a:t>
            </a:r>
            <a:r>
              <a:rPr lang="en-US" sz="2400" b="1" dirty="0"/>
              <a:t>0x47C</a:t>
            </a:r>
            <a:endParaRPr lang="en-US" sz="2400" dirty="0"/>
          </a:p>
          <a:p>
            <a:pPr lvl="1"/>
            <a:r>
              <a:rPr lang="en-US" sz="2400" dirty="0"/>
              <a:t>Physical address = </a:t>
            </a:r>
            <a:r>
              <a:rPr lang="en-US" sz="2400" b="1" dirty="0">
                <a:solidFill>
                  <a:srgbClr val="FF0000"/>
                </a:solidFill>
              </a:rPr>
              <a:t>0x7FFF</a:t>
            </a:r>
            <a:r>
              <a:rPr lang="en-US" sz="2400" b="1" dirty="0"/>
              <a:t>47C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AA95B10-D0EA-4968-AC14-5B9072637F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458995"/>
              </p:ext>
            </p:extLst>
          </p:nvPr>
        </p:nvGraphicFramePr>
        <p:xfrm>
          <a:off x="481013" y="1487488"/>
          <a:ext cx="8496300" cy="427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541378" imgH="2286047" progId="Visio.Drawing.15">
                  <p:embed/>
                </p:oleObj>
              </mc:Choice>
              <mc:Fallback>
                <p:oleObj name="Visio" r:id="rId5" imgW="4541378" imgH="2286047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2C9A660-C02B-4787-A68F-076316367B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1013" y="1487488"/>
                        <a:ext cx="8496300" cy="427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EC5AB10-5FC7-4A75-93B2-FCC8666AACB9}"/>
              </a:ext>
            </a:extLst>
          </p:cNvPr>
          <p:cNvSpPr/>
          <p:nvPr/>
        </p:nvSpPr>
        <p:spPr>
          <a:xfrm>
            <a:off x="685800" y="1828800"/>
            <a:ext cx="38862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920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055"/>
    </mc:Choice>
    <mc:Fallback xmlns="">
      <p:transition spd="slow" advTm="82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Page Table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4742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1"/>
    </mc:Choice>
    <mc:Fallback xmlns="">
      <p:transition spd="slow" advTm="1751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How to Perform Translation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7A58610-52BF-49D3-A1C0-07475DE01EC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Page table</a:t>
            </a:r>
          </a:p>
          <a:p>
            <a:pPr lvl="1"/>
            <a:r>
              <a:rPr lang="en-US" dirty="0"/>
              <a:t>Entry for each virtual page</a:t>
            </a:r>
          </a:p>
          <a:p>
            <a:pPr lvl="1"/>
            <a:r>
              <a:rPr lang="en-US" dirty="0"/>
              <a:t>Entry fields:</a:t>
            </a:r>
          </a:p>
          <a:p>
            <a:pPr lvl="2"/>
            <a:r>
              <a:rPr lang="en-US" b="1" dirty="0">
                <a:solidFill>
                  <a:srgbClr val="0070C0"/>
                </a:solidFill>
              </a:rPr>
              <a:t>Valid bit: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1 if page in physical memory</a:t>
            </a:r>
          </a:p>
          <a:p>
            <a:pPr lvl="2"/>
            <a:r>
              <a:rPr lang="en-US" b="1" dirty="0">
                <a:solidFill>
                  <a:srgbClr val="0070C0"/>
                </a:solidFill>
              </a:rPr>
              <a:t>Physical page number: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where the page is located</a:t>
            </a:r>
          </a:p>
        </p:txBody>
      </p:sp>
    </p:spTree>
    <p:extLst>
      <p:ext uri="{BB962C8B-B14F-4D97-AF65-F5344CB8AC3E}">
        <p14:creationId xmlns:p14="http://schemas.microsoft.com/office/powerpoint/2010/main" val="1697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80"/>
    </mc:Choice>
    <mc:Fallback xmlns="">
      <p:transition spd="slow" advTm="2938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Page Table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59</a:t>
            </a:fld>
            <a:endParaRPr lang="en-US" dirty="0"/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1EE0CF06-71BF-4264-A6CB-0DE110A6B7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97745517"/>
              </p:ext>
            </p:extLst>
          </p:nvPr>
        </p:nvGraphicFramePr>
        <p:xfrm>
          <a:off x="2482759" y="838200"/>
          <a:ext cx="4562475" cy="548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678554" imgH="3219301" progId="Visio.Drawing.11">
                  <p:embed/>
                </p:oleObj>
              </mc:Choice>
              <mc:Fallback>
                <p:oleObj name="Visio" r:id="rId5" imgW="2678554" imgH="3219301" progId="Visio.Drawing.11">
                  <p:embed/>
                  <p:pic>
                    <p:nvPicPr>
                      <p:cNvPr id="14561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759" y="838200"/>
                        <a:ext cx="4562475" cy="548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7">
            <a:extLst>
              <a:ext uri="{FF2B5EF4-FFF2-40B4-BE49-F238E27FC236}">
                <a16:creationId xmlns:a16="http://schemas.microsoft.com/office/drawing/2014/main" id="{53198F3B-846F-488A-A2B2-731635D29B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0600" y="2667000"/>
            <a:ext cx="2362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000" dirty="0">
                <a:solidFill>
                  <a:srgbClr val="0070C0"/>
                </a:solidFill>
                <a:latin typeface="+mj-lt"/>
                <a:cs typeface="Arial" charset="0"/>
              </a:rPr>
              <a:t>	</a:t>
            </a:r>
            <a:r>
              <a:rPr lang="en-US" sz="3000" b="1" dirty="0">
                <a:solidFill>
                  <a:srgbClr val="0070C0"/>
                </a:solidFill>
                <a:latin typeface="+mj-lt"/>
                <a:cs typeface="Arial" charset="0"/>
              </a:rPr>
              <a:t>VPN</a:t>
            </a:r>
            <a:r>
              <a:rPr lang="en-US" sz="3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000" dirty="0">
                <a:latin typeface="+mj-lt"/>
                <a:cs typeface="Arial" charset="0"/>
              </a:rPr>
              <a:t>is</a:t>
            </a:r>
            <a:r>
              <a:rPr lang="en-US" sz="3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000" b="1" dirty="0">
                <a:solidFill>
                  <a:srgbClr val="0070C0"/>
                </a:solidFill>
                <a:latin typeface="+mj-lt"/>
                <a:cs typeface="Arial" charset="0"/>
              </a:rPr>
              <a:t>index</a:t>
            </a:r>
            <a:r>
              <a:rPr lang="en-US" sz="3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000" dirty="0">
                <a:latin typeface="+mj-lt"/>
                <a:cs typeface="Arial" charset="0"/>
              </a:rPr>
              <a:t>into page table</a:t>
            </a:r>
          </a:p>
        </p:txBody>
      </p:sp>
    </p:spTree>
    <p:extLst>
      <p:ext uri="{BB962C8B-B14F-4D97-AF65-F5344CB8AC3E}">
        <p14:creationId xmlns:p14="http://schemas.microsoft.com/office/powerpoint/2010/main" val="5451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634"/>
    </mc:Choice>
    <mc:Fallback xmlns="">
      <p:transition spd="slow" advTm="9463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Hierarchy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AD27001-AE1F-4E73-9412-FB6C91435C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41763"/>
              </p:ext>
            </p:extLst>
          </p:nvPr>
        </p:nvGraphicFramePr>
        <p:xfrm>
          <a:off x="363701" y="3048000"/>
          <a:ext cx="8475499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724258" imgH="1741366" progId="Visio.Drawing.15">
                  <p:embed/>
                </p:oleObj>
              </mc:Choice>
              <mc:Fallback>
                <p:oleObj name="Visio" r:id="rId4" imgW="4724258" imgH="17413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3701" y="3048000"/>
                        <a:ext cx="8475499" cy="312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E9D5A5B-A68E-426B-A213-88A92C3AF6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876380"/>
              </p:ext>
            </p:extLst>
          </p:nvPr>
        </p:nvGraphicFramePr>
        <p:xfrm>
          <a:off x="1021784" y="1066800"/>
          <a:ext cx="7207816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516825" imgH="891681" progId="Visio.Drawing.15">
                  <p:embed/>
                </p:oleObj>
              </mc:Choice>
              <mc:Fallback>
                <p:oleObj name="Visio" r:id="rId6" imgW="3516825" imgH="8916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1784" y="1066800"/>
                        <a:ext cx="7207816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66122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33"/>
    </mc:Choice>
    <mc:Fallback xmlns="">
      <p:transition spd="slow" advTm="61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Page Table Example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60</a:t>
            </a:fld>
            <a:endParaRPr lang="en-US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56B0DBF0-E4A9-44C6-9C20-F1E40BFF2B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965464"/>
              </p:ext>
            </p:extLst>
          </p:nvPr>
        </p:nvGraphicFramePr>
        <p:xfrm>
          <a:off x="4343400" y="862042"/>
          <a:ext cx="4343400" cy="5462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587114" imgH="3253661" progId="Visio.Drawing.15">
                  <p:embed/>
                </p:oleObj>
              </mc:Choice>
              <mc:Fallback>
                <p:oleObj name="Visio" r:id="rId5" imgW="2587114" imgH="3253661" progId="Visio.Drawing.15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3F53F2F9-8B7C-48F0-92FB-0AF2A1C91D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43400" y="862042"/>
                        <a:ext cx="4343400" cy="5462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76E5449F-10CA-4A69-B3CA-847A62BFBF27}"/>
              </a:ext>
            </a:extLst>
          </p:cNvPr>
          <p:cNvSpPr/>
          <p:nvPr/>
        </p:nvSpPr>
        <p:spPr>
          <a:xfrm>
            <a:off x="4419600" y="844420"/>
            <a:ext cx="4419600" cy="5403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EA397B3-9DFC-4E67-8A6E-DF59F6A77B7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4267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900" dirty="0">
                <a:latin typeface="+mj-lt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+mj-lt"/>
                <a:cs typeface="Arial" charset="0"/>
              </a:rPr>
              <a:t>0x5F20</a:t>
            </a:r>
            <a:r>
              <a:rPr lang="en-US" sz="2900" dirty="0">
                <a:latin typeface="+mj-lt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+mj-lt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VPN =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5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Entry 5 in page table VPN 5 =&gt; physical page 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Arial" charset="0"/>
              </a:rPr>
              <a:t>1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Physical address: </a:t>
            </a:r>
            <a:r>
              <a:rPr lang="en-US" sz="2400" b="1" dirty="0">
                <a:latin typeface="+mj-lt"/>
                <a:cs typeface="Arial" charset="0"/>
              </a:rPr>
              <a:t>0x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Arial" charset="0"/>
              </a:rPr>
              <a:t>1</a:t>
            </a:r>
            <a:r>
              <a:rPr lang="en-US" sz="2400" b="1" dirty="0">
                <a:latin typeface="+mj-lt"/>
                <a:cs typeface="Arial" charset="0"/>
              </a:rPr>
              <a:t>F20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0B89E4-7AFE-4599-B3DC-D996491887A3}"/>
              </a:ext>
            </a:extLst>
          </p:cNvPr>
          <p:cNvSpPr/>
          <p:nvPr/>
        </p:nvSpPr>
        <p:spPr>
          <a:xfrm>
            <a:off x="914400" y="2590799"/>
            <a:ext cx="4419600" cy="3721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AC88D459-5D8D-4DC8-A8CC-D426AF5C6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030274"/>
              </p:ext>
            </p:extLst>
          </p:nvPr>
        </p:nvGraphicFramePr>
        <p:xfrm>
          <a:off x="6393212" y="1828800"/>
          <a:ext cx="2522187" cy="3565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638265" imgH="2316590" progId="Visio.Drawing.15">
                  <p:embed/>
                </p:oleObj>
              </mc:Choice>
              <mc:Fallback>
                <p:oleObj name="Visio" r:id="rId7" imgW="1638265" imgH="231659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93212" y="1828800"/>
                        <a:ext cx="2522187" cy="35657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7972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641"/>
    </mc:Choice>
    <mc:Fallback xmlns="">
      <p:transition spd="slow" advTm="87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Page Table Example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EA397B3-9DFC-4E67-8A6E-DF59F6A77B7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1219200"/>
            <a:ext cx="4267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900" dirty="0">
                <a:latin typeface="+mj-lt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+mj-lt"/>
                <a:cs typeface="Arial" charset="0"/>
              </a:rPr>
              <a:t>0x73E4</a:t>
            </a:r>
            <a:r>
              <a:rPr lang="en-US" sz="2900" dirty="0">
                <a:latin typeface="+mj-lt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+mj-lt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VPN =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7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Entry 7 is invalid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Virtual page must be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paged</a:t>
            </a:r>
            <a:r>
              <a:rPr lang="en-US" sz="2400" b="1" i="1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into physical memory from disk</a:t>
            </a:r>
            <a:endParaRPr lang="en-US" sz="2400" b="1" dirty="0">
              <a:latin typeface="+mj-lt"/>
              <a:cs typeface="Arial" charset="0"/>
            </a:endParaRPr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D32CB90B-3C46-4927-A4C2-89E19C9C32FA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031921111"/>
              </p:ext>
            </p:extLst>
          </p:nvPr>
        </p:nvGraphicFramePr>
        <p:xfrm>
          <a:off x="4194175" y="914400"/>
          <a:ext cx="4794250" cy="530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644105" imgH="2926174" progId="Visio.Drawing.11">
                  <p:embed/>
                </p:oleObj>
              </mc:Choice>
              <mc:Fallback>
                <p:oleObj name="Visio" r:id="rId6" imgW="2644105" imgH="2926174" progId="Visio.Drawing.11">
                  <p:embed/>
                  <p:pic>
                    <p:nvPicPr>
                      <p:cNvPr id="14612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4175" y="914400"/>
                        <a:ext cx="4794250" cy="530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3BCD7C92-6FA3-4945-B4CE-D88E92CC341D}"/>
              </a:ext>
            </a:extLst>
          </p:cNvPr>
          <p:cNvSpPr/>
          <p:nvPr/>
        </p:nvSpPr>
        <p:spPr>
          <a:xfrm>
            <a:off x="914400" y="2590799"/>
            <a:ext cx="4419600" cy="3721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814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75"/>
    </mc:Choice>
    <mc:Fallback xmlns="">
      <p:transition spd="slow" advTm="73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Page Table Challenges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8E9914-E917-49D4-964F-29688323CF4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table is </a:t>
            </a:r>
            <a:r>
              <a:rPr lang="en-US" b="1" dirty="0"/>
              <a:t>large</a:t>
            </a:r>
          </a:p>
          <a:p>
            <a:pPr lvl="1"/>
            <a:r>
              <a:rPr lang="en-US" dirty="0"/>
              <a:t>usually located in physical memory</a:t>
            </a:r>
          </a:p>
          <a:p>
            <a:r>
              <a:rPr lang="en-US" dirty="0"/>
              <a:t>Load/store requires </a:t>
            </a:r>
            <a:r>
              <a:rPr lang="en-US" b="1" dirty="0"/>
              <a:t>2 main memory accesses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one for translation (page table read)</a:t>
            </a:r>
          </a:p>
          <a:p>
            <a:pPr lvl="1"/>
            <a:r>
              <a:rPr lang="en-US" dirty="0"/>
              <a:t>one to access data (after translation)</a:t>
            </a:r>
          </a:p>
          <a:p>
            <a:r>
              <a:rPr lang="en-US" dirty="0"/>
              <a:t>Cuts memory performance in half</a:t>
            </a:r>
          </a:p>
          <a:p>
            <a:pPr lvl="1"/>
            <a:r>
              <a:rPr lang="en-US" b="1" i="1" dirty="0">
                <a:solidFill>
                  <a:srgbClr val="0070C0"/>
                </a:solidFill>
              </a:rPr>
              <a:t>Unless we get clever</a:t>
            </a:r>
            <a:r>
              <a:rPr lang="en-US" b="1" dirty="0">
                <a:solidFill>
                  <a:srgbClr val="0070C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8302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18"/>
    </mc:Choice>
    <mc:Fallback xmlns="">
      <p:transition spd="slow" advTm="27818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Translation Lookaside Buffer (TLB)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4435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1"/>
    </mc:Choice>
    <mc:Fallback xmlns="">
      <p:transition spd="slow" advTm="6121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Translation Lookaside Buffer (TLB)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8E9914-E917-49D4-964F-29688323CF4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Small cache of most recent translations</a:t>
            </a:r>
          </a:p>
          <a:p>
            <a:r>
              <a:rPr lang="en-US" dirty="0"/>
              <a:t>Reduces number of memory accesses for </a:t>
            </a:r>
            <a:r>
              <a:rPr lang="en-US" i="1" dirty="0"/>
              <a:t>most</a:t>
            </a:r>
            <a:r>
              <a:rPr lang="en-US" dirty="0"/>
              <a:t> loads/stores from 2 to </a:t>
            </a:r>
            <a:r>
              <a:rPr lang="en-US" b="1" dirty="0">
                <a:solidFill>
                  <a:srgbClr val="0070C0"/>
                </a:solidFill>
              </a:rPr>
              <a:t>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1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16"/>
    </mc:Choice>
    <mc:Fallback xmlns="">
      <p:transition spd="slow" advTm="36816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TLB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8E9914-E917-49D4-964F-29688323CF4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Page table accesses: </a:t>
            </a:r>
            <a:r>
              <a:rPr lang="en-US" dirty="0"/>
              <a:t>high temporal locality</a:t>
            </a:r>
          </a:p>
          <a:p>
            <a:pPr lvl="1"/>
            <a:r>
              <a:rPr lang="en-US" dirty="0"/>
              <a:t>Large page size, so consecutive loads/stores likely to access same page</a:t>
            </a:r>
          </a:p>
          <a:p>
            <a:r>
              <a:rPr lang="en-US" b="1" dirty="0">
                <a:solidFill>
                  <a:srgbClr val="0070C0"/>
                </a:solidFill>
              </a:rPr>
              <a:t>TLB</a:t>
            </a:r>
          </a:p>
          <a:p>
            <a:pPr lvl="1"/>
            <a:r>
              <a:rPr lang="en-US" b="1" dirty="0"/>
              <a:t>Small: </a:t>
            </a:r>
            <a:r>
              <a:rPr lang="en-US" dirty="0"/>
              <a:t>accessed in &lt; 1 cycle</a:t>
            </a:r>
          </a:p>
          <a:p>
            <a:pPr lvl="1"/>
            <a:r>
              <a:rPr lang="en-US" dirty="0"/>
              <a:t>Typically </a:t>
            </a:r>
            <a:r>
              <a:rPr lang="en-US" b="1" dirty="0"/>
              <a:t>16 - 512 entries</a:t>
            </a:r>
          </a:p>
          <a:p>
            <a:pPr lvl="1"/>
            <a:r>
              <a:rPr lang="en-US" b="1" dirty="0"/>
              <a:t>Fully associative</a:t>
            </a:r>
          </a:p>
          <a:p>
            <a:pPr lvl="1"/>
            <a:r>
              <a:rPr lang="en-US" b="1" dirty="0"/>
              <a:t>&gt; 99%</a:t>
            </a:r>
            <a:r>
              <a:rPr lang="en-US" dirty="0"/>
              <a:t> hit rates typical</a:t>
            </a:r>
          </a:p>
          <a:p>
            <a:pPr lvl="1"/>
            <a:r>
              <a:rPr lang="en-US" b="1" dirty="0"/>
              <a:t>Reduces number of memory accesses </a:t>
            </a:r>
            <a:r>
              <a:rPr lang="en-US" dirty="0"/>
              <a:t>for most loads/stores from 2 to 1</a:t>
            </a:r>
          </a:p>
        </p:txBody>
      </p:sp>
    </p:spTree>
    <p:extLst>
      <p:ext uri="{BB962C8B-B14F-4D97-AF65-F5344CB8AC3E}">
        <p14:creationId xmlns:p14="http://schemas.microsoft.com/office/powerpoint/2010/main" val="378022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68"/>
    </mc:Choice>
    <mc:Fallback xmlns="">
      <p:transition spd="slow" advTm="48768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Example: 2-entry TLB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66</a:t>
            </a:fld>
            <a:endParaRPr lang="en-US" dirty="0"/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46192865-2C1B-40EA-B3A5-54E65D63592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7603052"/>
              </p:ext>
            </p:extLst>
          </p:nvPr>
        </p:nvGraphicFramePr>
        <p:xfrm>
          <a:off x="762001" y="1052340"/>
          <a:ext cx="7385050" cy="4653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008049" imgH="2526148" progId="Visio.Drawing.11">
                  <p:embed/>
                </p:oleObj>
              </mc:Choice>
              <mc:Fallback>
                <p:oleObj name="Visio" r:id="rId4" imgW="4008049" imgH="2526148" progId="Visio.Drawing.11">
                  <p:embed/>
                  <p:pic>
                    <p:nvPicPr>
                      <p:cNvPr id="14653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1" y="1052340"/>
                        <a:ext cx="7385050" cy="46531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639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413"/>
    </mc:Choice>
    <mc:Fallback xmlns="">
      <p:transition spd="slow" advTm="126413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Virtual Memory Summary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0503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3"/>
    </mc:Choice>
    <mc:Fallback xmlns="">
      <p:transition spd="slow" advTm="3083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Protection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8E9914-E917-49D4-964F-29688323CF4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Multiple processes </a:t>
            </a:r>
            <a:r>
              <a:rPr lang="en-US" dirty="0"/>
              <a:t>(programs) run at once</a:t>
            </a:r>
          </a:p>
          <a:p>
            <a:r>
              <a:rPr lang="en-US" dirty="0"/>
              <a:t>Each process has its </a:t>
            </a:r>
            <a:r>
              <a:rPr lang="en-US" b="1" dirty="0">
                <a:solidFill>
                  <a:srgbClr val="0070C0"/>
                </a:solidFill>
              </a:rPr>
              <a:t>own page table</a:t>
            </a:r>
          </a:p>
          <a:p>
            <a:r>
              <a:rPr lang="en-US" dirty="0"/>
              <a:t>Each process can use </a:t>
            </a:r>
            <a:r>
              <a:rPr lang="en-US" b="1" dirty="0">
                <a:solidFill>
                  <a:srgbClr val="0070C0"/>
                </a:solidFill>
              </a:rPr>
              <a:t>entire virtual address space</a:t>
            </a:r>
          </a:p>
          <a:p>
            <a:r>
              <a:rPr lang="en-US" dirty="0"/>
              <a:t>A process can only access a </a:t>
            </a:r>
            <a:r>
              <a:rPr lang="en-US" b="1" dirty="0">
                <a:solidFill>
                  <a:srgbClr val="0070C0"/>
                </a:solidFill>
              </a:rPr>
              <a:t>subset of physical pages</a:t>
            </a:r>
            <a:r>
              <a:rPr lang="en-US" dirty="0"/>
              <a:t>: those mapped in its own page table</a:t>
            </a:r>
          </a:p>
        </p:txBody>
      </p:sp>
    </p:spTree>
    <p:extLst>
      <p:ext uri="{BB962C8B-B14F-4D97-AF65-F5344CB8AC3E}">
        <p14:creationId xmlns:p14="http://schemas.microsoft.com/office/powerpoint/2010/main" val="116121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71"/>
    </mc:Choice>
    <mc:Fallback xmlns="">
      <p:transition spd="slow" advTm="52271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8E9914-E917-49D4-964F-29688323CF4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Virtual memory increases </a:t>
            </a:r>
            <a:r>
              <a:rPr lang="en-US" b="1" dirty="0">
                <a:solidFill>
                  <a:srgbClr val="0070C0"/>
                </a:solidFill>
              </a:rPr>
              <a:t>capacity</a:t>
            </a:r>
          </a:p>
          <a:p>
            <a:r>
              <a:rPr lang="en-US" dirty="0"/>
              <a:t>A subset of virtual pages in physical memory</a:t>
            </a:r>
          </a:p>
          <a:p>
            <a:r>
              <a:rPr lang="en-US" b="1" dirty="0">
                <a:solidFill>
                  <a:srgbClr val="0070C0"/>
                </a:solidFill>
              </a:rPr>
              <a:t>Page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table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maps virtual pages to physical pages – address translation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TLB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speeds up address translation</a:t>
            </a:r>
          </a:p>
          <a:p>
            <a:r>
              <a:rPr lang="en-US" dirty="0"/>
              <a:t>Different page tables for different programs provides </a:t>
            </a:r>
            <a:r>
              <a:rPr lang="en-US" b="1" dirty="0">
                <a:solidFill>
                  <a:srgbClr val="0070C0"/>
                </a:solidFill>
              </a:rPr>
              <a:t>memory protection</a:t>
            </a:r>
          </a:p>
        </p:txBody>
      </p:sp>
    </p:spTree>
    <p:extLst>
      <p:ext uri="{BB962C8B-B14F-4D97-AF65-F5344CB8AC3E}">
        <p14:creationId xmlns:p14="http://schemas.microsoft.com/office/powerpoint/2010/main" val="149433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45"/>
    </mc:Choice>
    <mc:Fallback xmlns="">
      <p:transition spd="slow" advTm="4374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Locality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dirty="0"/>
              <a:t>Exploit locality to make memory accesses fast: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Temporal Locality: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600" dirty="0"/>
              <a:t>Locality in time</a:t>
            </a:r>
          </a:p>
          <a:p>
            <a:pPr lvl="1"/>
            <a:r>
              <a:rPr lang="en-US" sz="2600" dirty="0"/>
              <a:t>If data used recently, likely to use it again soon</a:t>
            </a:r>
          </a:p>
          <a:p>
            <a:pPr lvl="1"/>
            <a:r>
              <a:rPr lang="en-US" sz="2600" b="1" dirty="0"/>
              <a:t>How to exploit:</a:t>
            </a:r>
            <a:r>
              <a:rPr lang="en-US" sz="2600" dirty="0"/>
              <a:t> keep recently accessed data in higher levels of memory hierarchy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Spatial Locality: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600" dirty="0"/>
              <a:t>Locality in space</a:t>
            </a:r>
          </a:p>
          <a:p>
            <a:pPr lvl="1"/>
            <a:r>
              <a:rPr lang="en-US" sz="2600" dirty="0"/>
              <a:t>If data used recently, likely to use nearby data soon</a:t>
            </a:r>
          </a:p>
          <a:p>
            <a:pPr lvl="1"/>
            <a:r>
              <a:rPr lang="en-US" sz="2600" b="1" dirty="0"/>
              <a:t>How to exploit:</a:t>
            </a:r>
            <a:r>
              <a:rPr lang="en-US" sz="2600" dirty="0"/>
              <a:t> when access data, bring nearby data into higher levels of memory hierarchy too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79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15"/>
    </mc:Choice>
    <mc:Fallback xmlns="">
      <p:transition spd="slow" advTm="91815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400" b="1" dirty="0">
                <a:solidFill>
                  <a:srgbClr val="0070C0"/>
                </a:solidFill>
              </a:rPr>
              <a:t>Digital Design and Computer Architecture Lecture Notes </a:t>
            </a:r>
          </a:p>
          <a:p>
            <a:pPr marL="0" indent="0" eaLnBrk="1" hangingPunct="1">
              <a:buNone/>
            </a:pPr>
            <a:r>
              <a:rPr lang="en-US" sz="2400" b="1">
                <a:solidFill>
                  <a:srgbClr val="0070C0"/>
                </a:solidFill>
              </a:rPr>
              <a:t>© 2021 </a:t>
            </a:r>
            <a:r>
              <a:rPr lang="en-US" sz="2400" b="1" dirty="0">
                <a:solidFill>
                  <a:srgbClr val="0070C0"/>
                </a:solidFill>
              </a:rPr>
              <a:t>Sarah Harris and David Harris</a:t>
            </a:r>
          </a:p>
          <a:p>
            <a:pPr marL="0" indent="0" eaLnBrk="1" hangingPunct="1">
              <a:buNone/>
            </a:pP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These notes may be used and modified for educational and/or non-commercial purposes so long as the source is attributed.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EA655C-B141-4EEA-A7CE-21C92855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About these Notes</a:t>
            </a:r>
          </a:p>
        </p:txBody>
      </p:sp>
    </p:spTree>
    <p:extLst>
      <p:ext uri="{BB962C8B-B14F-4D97-AF65-F5344CB8AC3E}">
        <p14:creationId xmlns:p14="http://schemas.microsoft.com/office/powerpoint/2010/main" val="391523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5"/>
    </mc:Choice>
    <mc:Fallback xmlns="">
      <p:transition spd="slow" advTm="541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8: Memory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Memory Performance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7891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1"/>
    </mc:Choice>
    <mc:Fallback xmlns="">
      <p:transition spd="slow" advTm="250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Performance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+mj-lt"/>
                <a:cs typeface="Arial" charset="0"/>
              </a:rPr>
              <a:t>Hit:</a:t>
            </a:r>
            <a:r>
              <a:rPr lang="en-US" sz="3000" dirty="0">
                <a:latin typeface="+mj-lt"/>
                <a:cs typeface="Arial" charset="0"/>
              </a:rPr>
              <a:t> data found in that level of memory hierarchy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+mj-lt"/>
                <a:cs typeface="Arial" charset="0"/>
              </a:rPr>
              <a:t>Miss:</a:t>
            </a:r>
            <a:r>
              <a:rPr lang="en-US" sz="3000" dirty="0">
                <a:latin typeface="+mj-lt"/>
                <a:cs typeface="Arial" charset="0"/>
              </a:rPr>
              <a:t> data not found (must go to next level)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500" dirty="0">
              <a:latin typeface="+mj-lt"/>
              <a:cs typeface="Arial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3200" b="1" dirty="0">
                <a:solidFill>
                  <a:schemeClr val="accent1"/>
                </a:solidFill>
                <a:latin typeface="+mj-lt"/>
                <a:cs typeface="Arial" charset="0"/>
              </a:rPr>
              <a:t>    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Hit Rate</a:t>
            </a:r>
            <a:r>
              <a:rPr lang="en-US" sz="2800" dirty="0">
                <a:solidFill>
                  <a:schemeClr val="accent1"/>
                </a:solidFill>
                <a:latin typeface="+mj-lt"/>
                <a:cs typeface="Arial" charset="0"/>
              </a:rPr>
              <a:t> 	</a:t>
            </a:r>
            <a:r>
              <a:rPr lang="en-US" sz="2800" dirty="0">
                <a:latin typeface="+mj-lt"/>
                <a:cs typeface="Arial" charset="0"/>
              </a:rPr>
              <a:t>	= # hits / # memory accesses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800" dirty="0">
                <a:latin typeface="+mj-lt"/>
                <a:cs typeface="Arial" charset="0"/>
              </a:rPr>
              <a:t>			= 1 – Miss Rate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 dirty="0">
              <a:latin typeface="+mj-lt"/>
              <a:cs typeface="Arial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    Miss Rate</a:t>
            </a:r>
            <a:r>
              <a:rPr lang="en-US" sz="2800" dirty="0">
                <a:solidFill>
                  <a:schemeClr val="accent1"/>
                </a:solidFill>
                <a:latin typeface="+mj-lt"/>
                <a:cs typeface="Arial" charset="0"/>
              </a:rPr>
              <a:t>	</a:t>
            </a:r>
            <a:r>
              <a:rPr lang="en-US" sz="2800" dirty="0">
                <a:latin typeface="+mj-lt"/>
                <a:cs typeface="Arial" charset="0"/>
              </a:rPr>
              <a:t>	= # misses / # memory accesses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800" dirty="0">
                <a:latin typeface="+mj-lt"/>
                <a:cs typeface="Arial" charset="0"/>
              </a:rPr>
              <a:t>			= 1 – Hit Rate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5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+mj-lt"/>
                <a:cs typeface="Arial" charset="0"/>
              </a:rPr>
              <a:t>Average memory access time (AMAT):</a:t>
            </a:r>
            <a:r>
              <a:rPr lang="en-US" sz="3000" dirty="0">
                <a:latin typeface="+mj-lt"/>
                <a:cs typeface="Arial" charset="0"/>
              </a:rPr>
              <a:t> average time for processor to access data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500" dirty="0">
              <a:latin typeface="+mj-lt"/>
              <a:cs typeface="Arial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  <a:cs typeface="Arial" charset="0"/>
              </a:rPr>
              <a:t>    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AMAT</a:t>
            </a:r>
            <a:r>
              <a:rPr lang="en-US" sz="2800" dirty="0">
                <a:latin typeface="+mj-lt"/>
                <a:cs typeface="Arial" charset="0"/>
              </a:rPr>
              <a:t> 		= </a:t>
            </a:r>
            <a:r>
              <a:rPr lang="en-US" sz="2800" i="1" dirty="0" err="1">
                <a:latin typeface="+mj-lt"/>
                <a:cs typeface="Arial" charset="0"/>
              </a:rPr>
              <a:t>t</a:t>
            </a:r>
            <a:r>
              <a:rPr lang="en-US" sz="2800" baseline="-25000" dirty="0" err="1">
                <a:latin typeface="+mj-lt"/>
                <a:cs typeface="Arial" charset="0"/>
              </a:rPr>
              <a:t>cache</a:t>
            </a:r>
            <a:r>
              <a:rPr lang="en-US" sz="2800" dirty="0">
                <a:latin typeface="+mj-lt"/>
                <a:cs typeface="Arial" charset="0"/>
              </a:rPr>
              <a:t> + </a:t>
            </a:r>
            <a:r>
              <a:rPr lang="en-US" sz="2800" i="1" dirty="0" err="1">
                <a:latin typeface="+mj-lt"/>
                <a:cs typeface="Arial" charset="0"/>
              </a:rPr>
              <a:t>MR</a:t>
            </a:r>
            <a:r>
              <a:rPr lang="en-US" sz="2800" baseline="-25000" dirty="0" err="1">
                <a:latin typeface="+mj-lt"/>
                <a:cs typeface="Arial" charset="0"/>
              </a:rPr>
              <a:t>cache</a:t>
            </a:r>
            <a:r>
              <a:rPr lang="en-US" sz="2800" dirty="0">
                <a:latin typeface="+mj-lt"/>
                <a:cs typeface="Arial" charset="0"/>
              </a:rPr>
              <a:t>[</a:t>
            </a:r>
            <a:r>
              <a:rPr lang="en-US" sz="2800" i="1" dirty="0" err="1">
                <a:latin typeface="+mj-lt"/>
                <a:cs typeface="Arial" charset="0"/>
              </a:rPr>
              <a:t>t</a:t>
            </a:r>
            <a:r>
              <a:rPr lang="en-US" sz="2800" i="1" baseline="-25000" dirty="0" err="1">
                <a:latin typeface="+mj-lt"/>
                <a:cs typeface="Arial" charset="0"/>
              </a:rPr>
              <a:t>MM</a:t>
            </a:r>
            <a:r>
              <a:rPr lang="en-US" sz="2800" dirty="0">
                <a:latin typeface="+mj-lt"/>
                <a:cs typeface="Arial" charset="0"/>
              </a:rPr>
              <a:t> + </a:t>
            </a:r>
            <a:r>
              <a:rPr lang="en-US" sz="2800" i="1" dirty="0">
                <a:latin typeface="+mj-lt"/>
                <a:cs typeface="Arial" charset="0"/>
              </a:rPr>
              <a:t>MR</a:t>
            </a:r>
            <a:r>
              <a:rPr lang="en-US" sz="2800" i="1" baseline="-25000" dirty="0">
                <a:latin typeface="+mj-lt"/>
                <a:cs typeface="Arial" charset="0"/>
              </a:rPr>
              <a:t>MM</a:t>
            </a:r>
            <a:r>
              <a:rPr lang="en-US" sz="2800" dirty="0">
                <a:latin typeface="+mj-lt"/>
                <a:cs typeface="Arial" charset="0"/>
              </a:rPr>
              <a:t>(</a:t>
            </a:r>
            <a:r>
              <a:rPr lang="en-US" sz="2800" i="1" dirty="0" err="1">
                <a:latin typeface="+mj-lt"/>
                <a:cs typeface="Arial" charset="0"/>
              </a:rPr>
              <a:t>t</a:t>
            </a:r>
            <a:r>
              <a:rPr lang="en-US" sz="2800" i="1" baseline="-25000" dirty="0" err="1">
                <a:latin typeface="+mj-lt"/>
                <a:cs typeface="Arial" charset="0"/>
              </a:rPr>
              <a:t>VM</a:t>
            </a:r>
            <a:r>
              <a:rPr lang="en-US" sz="2800" dirty="0">
                <a:latin typeface="+mj-lt"/>
                <a:cs typeface="Arial" charset="0"/>
              </a:rPr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103182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614"/>
    </mc:Choice>
    <mc:Fallback xmlns="">
      <p:transition spd="slow" advTm="7161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7.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7.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1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2.6|2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8.9|3.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0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3.1|0.8|2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2.7|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3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7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49521</TotalTime>
  <Words>2459</Words>
  <Application>Microsoft Office PowerPoint</Application>
  <PresentationFormat>On-screen Show (4:3)</PresentationFormat>
  <Paragraphs>537</Paragraphs>
  <Slides>70</Slides>
  <Notes>70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Arial Black</vt:lpstr>
      <vt:lpstr>Calibri</vt:lpstr>
      <vt:lpstr>Courier New</vt:lpstr>
      <vt:lpstr>Times New Roman</vt:lpstr>
      <vt:lpstr>Office Theme</vt:lpstr>
      <vt:lpstr>Visio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DDCArv Ch8</dc:title>
  <dc:creator>sharris</dc:creator>
  <cp:lastModifiedBy>Sarah Harris</cp:lastModifiedBy>
  <cp:revision>899</cp:revision>
  <cp:lastPrinted>2020-10-15T19:55:21Z</cp:lastPrinted>
  <dcterms:created xsi:type="dcterms:W3CDTF">2012-08-07T04:56:47Z</dcterms:created>
  <dcterms:modified xsi:type="dcterms:W3CDTF">2023-07-29T03:25:46Z</dcterms:modified>
</cp:coreProperties>
</file>